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E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97" r:id="rId2"/>
    <p:sldId id="256" r:id="rId3"/>
    <p:sldId id="257" r:id="rId4"/>
    <p:sldId id="258" r:id="rId5"/>
    <p:sldId id="259" r:id="rId6"/>
    <p:sldId id="298" r:id="rId7"/>
    <p:sldId id="261" r:id="rId8"/>
    <p:sldId id="299" r:id="rId9"/>
    <p:sldId id="300" r:id="rId10"/>
    <p:sldId id="301" r:id="rId11"/>
    <p:sldId id="264" r:id="rId12"/>
    <p:sldId id="266" r:id="rId13"/>
    <p:sldId id="302" r:id="rId14"/>
    <p:sldId id="303" r:id="rId15"/>
    <p:sldId id="304" r:id="rId16"/>
    <p:sldId id="305" r:id="rId17"/>
    <p:sldId id="306" r:id="rId18"/>
    <p:sldId id="271" r:id="rId19"/>
    <p:sldId id="272" r:id="rId20"/>
    <p:sldId id="275" r:id="rId21"/>
    <p:sldId id="273" r:id="rId22"/>
    <p:sldId id="276" r:id="rId23"/>
    <p:sldId id="278" r:id="rId24"/>
    <p:sldId id="294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5" r:id="rId40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Pr" initials="A" lastIdx="0" clrIdx="0">
    <p:extLst>
      <p:ext uri="{19B8F6BF-5375-455C-9EA6-DF929625EA0E}">
        <p15:presenceInfo xmlns:p15="http://schemas.microsoft.com/office/powerpoint/2012/main" userId="AdminP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A6D1"/>
    <a:srgbClr val="32ABD4"/>
    <a:srgbClr val="F7C4A2"/>
    <a:srgbClr val="65C0DF"/>
    <a:srgbClr val="F15A25"/>
    <a:srgbClr val="20BA66"/>
    <a:srgbClr val="558236"/>
    <a:srgbClr val="826C71"/>
    <a:srgbClr val="2BBBC8"/>
    <a:srgbClr val="00FF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0"/>
      <c:depthPercent val="100"/>
      <c:rAngAx val="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035129407440297E-2"/>
          <c:y val="0"/>
          <c:w val="0.93268889435695534"/>
          <c:h val="0.916368055555555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ДОХОДЫ- всего в расчете на 1 жителя</c:v>
                </c:pt>
              </c:strCache>
            </c:strRef>
          </c:tx>
          <c:spPr>
            <a:solidFill>
              <a:srgbClr val="008ED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-7.5704125131538262E-3"/>
                  <c:y val="1.548888888888886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32,8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228370318450828"/>
                      <c:h val="9.02485068670676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C75-4AFC-9251-FBC7C104FF49}"/>
                </c:ext>
              </c:extLst>
            </c:dLbl>
            <c:dLbl>
              <c:idx val="1"/>
              <c:layout>
                <c:manualLayout>
                  <c:x val="3.6497240750047572E-4"/>
                  <c:y val="-6.168803418803418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C75-4AFC-9251-FBC7C104F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Изобильненский ГО</c:v>
                </c:pt>
                <c:pt idx="1">
                  <c:v>Новоалександровский ГО</c:v>
                </c:pt>
                <c:pt idx="2">
                  <c:v>Красногвардейский МО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32.799999999999997</c:v>
                </c:pt>
                <c:pt idx="1">
                  <c:v>38.4</c:v>
                </c:pt>
                <c:pt idx="2">
                  <c:v>45.4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75-4AFC-9251-FBC7C104FF4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 в расчете на 1 жителя</c:v>
                </c:pt>
              </c:strCache>
            </c:strRef>
          </c:tx>
          <c:spPr>
            <a:solidFill>
              <a:srgbClr val="246732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2.5333378873562433E-3"/>
                  <c:y val="-2.263386752136762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7,4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209224823978884E-2"/>
                      <c:h val="4.999807692307691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7C75-4AFC-9251-FBC7C104FF49}"/>
                </c:ext>
              </c:extLst>
            </c:dLbl>
            <c:dLbl>
              <c:idx val="1"/>
              <c:layout>
                <c:manualLayout>
                  <c:x val="-5.3518714594504918E-3"/>
                  <c:y val="-5.081089743589743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9,9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841990281824705E-2"/>
                      <c:h val="7.5603183636361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C75-4AFC-9251-FBC7C104FF49}"/>
                </c:ext>
              </c:extLst>
            </c:dLbl>
            <c:dLbl>
              <c:idx val="2"/>
              <c:layout>
                <c:manualLayout>
                  <c:x val="-5.6327391951569682E-3"/>
                  <c:y val="-2.16225280484626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C75-4AFC-9251-FBC7C104F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Изобильненский ГО</c:v>
                </c:pt>
                <c:pt idx="1">
                  <c:v>Новоалександровский ГО</c:v>
                </c:pt>
                <c:pt idx="2">
                  <c:v>Красногвардейский МО</c:v>
                </c:pt>
              </c:strCache>
            </c:strRef>
          </c:cat>
          <c:val>
            <c:numRef>
              <c:f>Лист1!$C$2:$C$4</c:f>
              <c:numCache>
                <c:formatCode>#\ ##0.0</c:formatCode>
                <c:ptCount val="3"/>
                <c:pt idx="0">
                  <c:v>7.4</c:v>
                </c:pt>
                <c:pt idx="1">
                  <c:v>9.9</c:v>
                </c:pt>
                <c:pt idx="2">
                  <c:v>15.6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C75-4AFC-9251-FBC7C104FF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0"/>
        <c:shape val="box"/>
        <c:axId val="77850112"/>
        <c:axId val="77851648"/>
        <c:axId val="0"/>
      </c:bar3DChart>
      <c:catAx>
        <c:axId val="7785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7851648"/>
        <c:crosses val="autoZero"/>
        <c:auto val="1"/>
        <c:lblAlgn val="ctr"/>
        <c:lblOffset val="100"/>
        <c:noMultiLvlLbl val="0"/>
      </c:catAx>
      <c:valAx>
        <c:axId val="77851648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77850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222439701848612E-3"/>
          <c:y val="0.31615392582137686"/>
          <c:w val="0.95140204407107543"/>
          <c:h val="0.6736498654020155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73025" cap="rnd">
              <a:solidFill>
                <a:srgbClr val="F3AD1B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2"/>
              </a:solidFill>
              <a:ln w="57150">
                <a:solidFill>
                  <a:schemeClr val="accent2"/>
                </a:solidFill>
                <a:round/>
              </a:ln>
              <a:effectLst/>
            </c:spPr>
          </c:marker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97.4</c:v>
                </c:pt>
                <c:pt idx="1">
                  <c:v>63.46</c:v>
                </c:pt>
                <c:pt idx="2">
                  <c:v>36.9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251-4C8A-9568-059DF6E4AD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872128"/>
        <c:axId val="77865344"/>
      </c:lineChart>
      <c:catAx>
        <c:axId val="7787212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7865344"/>
        <c:crosses val="autoZero"/>
        <c:auto val="1"/>
        <c:lblAlgn val="ctr"/>
        <c:lblOffset val="100"/>
        <c:noMultiLvlLbl val="0"/>
      </c:catAx>
      <c:valAx>
        <c:axId val="77865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872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0.08024</cdr:x>
      <cdr:y>0.22631</cdr:y>
    </cdr:from>
    <cdr:to>
      <cdr:x>0.28388</cdr:x>
      <cdr:y>0.47341</cdr:y>
    </cdr:to>
    <cdr:sp macro="" textlink="">
      <cdr:nvSpPr>
        <cdr:cNvPr id="2" name="TextBox 19"/>
        <cdr:cNvSpPr txBox="1"/>
      </cdr:nvSpPr>
      <cdr:spPr>
        <a:xfrm xmlns:a="http://schemas.openxmlformats.org/drawingml/2006/main">
          <a:off x="453880" y="281887"/>
          <a:ext cx="1151936" cy="3077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105,16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0.42716</cdr:x>
      <cdr:y>0.2811</cdr:y>
    </cdr:from>
    <cdr:to>
      <cdr:x>0.6308</cdr:x>
      <cdr:y>0.5282</cdr:y>
    </cdr:to>
    <cdr:sp macro="" textlink="">
      <cdr:nvSpPr>
        <cdr:cNvPr id="3" name="TextBox 19"/>
        <cdr:cNvSpPr txBox="1"/>
      </cdr:nvSpPr>
      <cdr:spPr>
        <a:xfrm xmlns:a="http://schemas.openxmlformats.org/drawingml/2006/main">
          <a:off x="2416335" y="350126"/>
          <a:ext cx="1151935" cy="3077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63,51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0.74282</cdr:x>
      <cdr:y>0.5</cdr:y>
    </cdr:from>
    <cdr:to>
      <cdr:x>0.94646</cdr:x>
      <cdr:y>0.7471</cdr:y>
    </cdr:to>
    <cdr:sp macro="" textlink="">
      <cdr:nvSpPr>
        <cdr:cNvPr id="4" name="TextBox 19"/>
        <cdr:cNvSpPr txBox="1"/>
      </cdr:nvSpPr>
      <cdr:spPr>
        <a:xfrm xmlns:a="http://schemas.openxmlformats.org/drawingml/2006/main">
          <a:off x="4201906" y="622780"/>
          <a:ext cx="115195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35,95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2CB4A-6896-476B-8DA5-AAC3FC02B948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96FCA-9766-4AF6-8A56-527989F56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58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D47B-FCAD-448B-ADD1-7D965480500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86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D47B-FCAD-448B-ADD1-7D965480500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552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D47B-FCAD-448B-ADD1-7D9654805007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933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D47B-FCAD-448B-ADD1-7D9654805007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770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D47B-FCAD-448B-ADD1-7D9654805007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119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D47B-FCAD-448B-ADD1-7D9654805007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024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D47B-FCAD-448B-ADD1-7D9654805007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205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274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52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204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000" y="279000"/>
            <a:ext cx="6570000" cy="993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30825" y="1538288"/>
            <a:ext cx="6570663" cy="43211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6063" y="234000"/>
            <a:ext cx="2249487" cy="2609662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2780" y="3113662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1802" y="549000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91802" y="4095550"/>
            <a:ext cx="2249487" cy="26096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878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53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344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16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99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874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655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80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248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0B998-200A-4D2C-8E76-6D1688440045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24D19-F960-4977-9CE1-0419DA225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133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8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3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6.png"/><Relationship Id="rId5" Type="http://schemas.openxmlformats.org/officeDocument/2006/relationships/tags" Target="../tags/tag5.xml"/><Relationship Id="rId10" Type="http://schemas.openxmlformats.org/officeDocument/2006/relationships/image" Target="../media/image35.png"/><Relationship Id="rId4" Type="http://schemas.openxmlformats.org/officeDocument/2006/relationships/tags" Target="../tags/tag4.xml"/><Relationship Id="rId9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7.JPE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 rot="2662789">
            <a:off x="9158441" y="3066717"/>
            <a:ext cx="2399994" cy="208580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1DDEC8-60F3-EE4A-9DA0-C80AFF066B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29886" y="561974"/>
            <a:ext cx="5306662" cy="115887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D35400"/>
                </a:solidFill>
              </a:rPr>
              <a:t>Бюджет для граждан</a:t>
            </a:r>
            <a:endParaRPr lang="en-UA" b="1" dirty="0">
              <a:solidFill>
                <a:srgbClr val="D354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375" y="633412"/>
            <a:ext cx="4391025" cy="439102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71DDEC8-60F3-EE4A-9DA0-C80AFF066B33}"/>
              </a:ext>
            </a:extLst>
          </p:cNvPr>
          <p:cNvSpPr txBox="1">
            <a:spLocks/>
          </p:cNvSpPr>
          <p:nvPr/>
        </p:nvSpPr>
        <p:spPr>
          <a:xfrm>
            <a:off x="191508" y="5438774"/>
            <a:ext cx="11316936" cy="1158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D35400"/>
                </a:solidFill>
              </a:rPr>
              <a:t>Отчет об исполнении бюджета Новоалександровского городского округа Ставропольского края за 2022 год.</a:t>
            </a:r>
            <a:endParaRPr lang="en-UA" sz="3200" b="1" dirty="0">
              <a:solidFill>
                <a:srgbClr val="D354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8914275">
            <a:off x="8722030" y="542593"/>
            <a:ext cx="2399994" cy="20858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66436">
            <a:off x="513166" y="2567780"/>
            <a:ext cx="2861733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57175" y="138410"/>
            <a:ext cx="123348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Основные показатели бюджета Новоалександровского городского округа</a:t>
            </a:r>
            <a:b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за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2021-2022 </a:t>
            </a:r>
            <a:r>
              <a:rPr lang="ru-RU" sz="2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г.г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888751"/>
              </p:ext>
            </p:extLst>
          </p:nvPr>
        </p:nvGraphicFramePr>
        <p:xfrm>
          <a:off x="263963" y="1131745"/>
          <a:ext cx="11090017" cy="440853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129987">
                  <a:extLst>
                    <a:ext uri="{9D8B030D-6E8A-4147-A177-3AD203B41FA5}">
                      <a16:colId xmlns:a16="http://schemas.microsoft.com/office/drawing/2014/main" val="242590625"/>
                    </a:ext>
                  </a:extLst>
                </a:gridCol>
                <a:gridCol w="1407050">
                  <a:extLst>
                    <a:ext uri="{9D8B030D-6E8A-4147-A177-3AD203B41FA5}">
                      <a16:colId xmlns:a16="http://schemas.microsoft.com/office/drawing/2014/main" val="4286620230"/>
                    </a:ext>
                  </a:extLst>
                </a:gridCol>
                <a:gridCol w="1305000">
                  <a:extLst>
                    <a:ext uri="{9D8B030D-6E8A-4147-A177-3AD203B41FA5}">
                      <a16:colId xmlns:a16="http://schemas.microsoft.com/office/drawing/2014/main" val="3159932973"/>
                    </a:ext>
                  </a:extLst>
                </a:gridCol>
                <a:gridCol w="1485000">
                  <a:extLst>
                    <a:ext uri="{9D8B030D-6E8A-4147-A177-3AD203B41FA5}">
                      <a16:colId xmlns:a16="http://schemas.microsoft.com/office/drawing/2014/main" val="2114892262"/>
                    </a:ext>
                  </a:extLst>
                </a:gridCol>
                <a:gridCol w="1035000">
                  <a:extLst>
                    <a:ext uri="{9D8B030D-6E8A-4147-A177-3AD203B41FA5}">
                      <a16:colId xmlns:a16="http://schemas.microsoft.com/office/drawing/2014/main" val="237468221"/>
                    </a:ext>
                  </a:extLst>
                </a:gridCol>
                <a:gridCol w="1125000">
                  <a:extLst>
                    <a:ext uri="{9D8B030D-6E8A-4147-A177-3AD203B41FA5}">
                      <a16:colId xmlns:a16="http://schemas.microsoft.com/office/drawing/2014/main" val="2808876665"/>
                    </a:ext>
                  </a:extLst>
                </a:gridCol>
                <a:gridCol w="1035000">
                  <a:extLst>
                    <a:ext uri="{9D8B030D-6E8A-4147-A177-3AD203B41FA5}">
                      <a16:colId xmlns:a16="http://schemas.microsoft.com/office/drawing/2014/main" val="275020734"/>
                    </a:ext>
                  </a:extLst>
                </a:gridCol>
                <a:gridCol w="1567980">
                  <a:extLst>
                    <a:ext uri="{9D8B030D-6E8A-4147-A177-3AD203B41FA5}">
                      <a16:colId xmlns:a16="http://schemas.microsoft.com/office/drawing/2014/main" val="1166788020"/>
                    </a:ext>
                  </a:extLst>
                </a:gridCol>
              </a:tblGrid>
              <a:tr h="8003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дохода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  2021 года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 </a:t>
                      </a:r>
                    </a:p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 к плану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2021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        %</a:t>
                      </a:r>
                    </a:p>
                    <a:p>
                      <a:pPr algn="ctr" fontAlgn="b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г. от 2021 г., </a:t>
                      </a:r>
                    </a:p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562320"/>
                  </a:ext>
                </a:extLst>
              </a:tr>
              <a:tr h="6756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560175"/>
                  </a:ext>
                </a:extLst>
              </a:tr>
              <a:tr h="506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бюджета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2 301</a:t>
                      </a:r>
                      <a:r>
                        <a:rPr lang="ru-RU" sz="14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728,96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466 269,86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411 257,99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97,77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55 011,87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104,76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109 529,03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959100"/>
                  </a:ext>
                </a:extLst>
              </a:tr>
              <a:tr h="235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99150809"/>
                  </a:ext>
                </a:extLst>
              </a:tr>
              <a:tr h="5175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534 597,37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616 729,78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625 858,26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101 ,48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-9 128,48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117,07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91 260,89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297088"/>
                  </a:ext>
                </a:extLst>
              </a:tr>
              <a:tr h="5066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767 131,59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849 540,08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785 399,73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96,53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64 140,35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101,03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18 268,14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54764735"/>
                  </a:ext>
                </a:extLst>
              </a:tr>
              <a:tr h="5203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бюджета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242 509,35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598 242,01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484 060,55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95,61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144 181,46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110,77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241 551,20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314336"/>
                  </a:ext>
                </a:extLst>
              </a:tr>
              <a:tr h="6458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бюджета (-), профицит (+)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59 219,61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-131 972,15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-72 802,56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2515917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042263" y="742799"/>
            <a:ext cx="1430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94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84638" y="0"/>
            <a:ext cx="121949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Основные параметры бюджета</a:t>
            </a:r>
            <a:b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 Новоалександровского городского округа за </a:t>
            </a:r>
            <a:r>
              <a:rPr lang="ru-RU" sz="24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2019-2022 </a:t>
            </a:r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годы.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grpSp>
        <p:nvGrpSpPr>
          <p:cNvPr id="5" name="Group 21">
            <a:extLst>
              <a:ext uri="{FF2B5EF4-FFF2-40B4-BE49-F238E27FC236}">
                <a16:creationId xmlns:a16="http://schemas.microsoft.com/office/drawing/2014/main" id="{0FE79CA0-AE03-514A-B47B-69F522858B64}"/>
              </a:ext>
            </a:extLst>
          </p:cNvPr>
          <p:cNvGrpSpPr/>
          <p:nvPr/>
        </p:nvGrpSpPr>
        <p:grpSpPr>
          <a:xfrm>
            <a:off x="74116" y="995048"/>
            <a:ext cx="5869107" cy="2165645"/>
            <a:chOff x="4018171" y="1696593"/>
            <a:chExt cx="4113382" cy="1483509"/>
          </a:xfrm>
        </p:grpSpPr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4AD2CC91-8B3B-824F-97D4-B92AC6550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171" y="1696593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A698C3AE-67FB-E241-88B3-83A5C455B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071934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E648BCB2-5213-0146-A08E-C39E4295A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487069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id="{CA978093-0159-E946-98B0-A03D2817B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876651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14" name="圆角矩形 17">
              <a:extLst>
                <a:ext uri="{FF2B5EF4-FFF2-40B4-BE49-F238E27FC236}">
                  <a16:creationId xmlns:a16="http://schemas.microsoft.com/office/drawing/2014/main" id="{7FBC7A5F-F666-B34B-9E2F-C7E16ECA1450}"/>
                </a:ext>
              </a:extLst>
            </p:cNvPr>
            <p:cNvSpPr/>
            <p:nvPr/>
          </p:nvSpPr>
          <p:spPr>
            <a:xfrm>
              <a:off x="4370366" y="1697117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15" name="圆角矩形 18">
              <a:extLst>
                <a:ext uri="{FF2B5EF4-FFF2-40B4-BE49-F238E27FC236}">
                  <a16:creationId xmlns:a16="http://schemas.microsoft.com/office/drawing/2014/main" id="{B19E7A86-EBC7-2C40-AF02-D80445EAF0E1}"/>
                </a:ext>
              </a:extLst>
            </p:cNvPr>
            <p:cNvSpPr/>
            <p:nvPr/>
          </p:nvSpPr>
          <p:spPr>
            <a:xfrm>
              <a:off x="4407652" y="1733567"/>
              <a:ext cx="2052126" cy="2295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1 732 525,6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圆角矩形 19">
              <a:extLst>
                <a:ext uri="{FF2B5EF4-FFF2-40B4-BE49-F238E27FC236}">
                  <a16:creationId xmlns:a16="http://schemas.microsoft.com/office/drawing/2014/main" id="{A8A9305C-9210-9D4A-8AF9-2B0D018C7AEB}"/>
                </a:ext>
              </a:extLst>
            </p:cNvPr>
            <p:cNvSpPr/>
            <p:nvPr/>
          </p:nvSpPr>
          <p:spPr>
            <a:xfrm>
              <a:off x="4370366" y="2075857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17" name="圆角矩形 20">
              <a:extLst>
                <a:ext uri="{FF2B5EF4-FFF2-40B4-BE49-F238E27FC236}">
                  <a16:creationId xmlns:a16="http://schemas.microsoft.com/office/drawing/2014/main" id="{45DD1BE6-3D92-9F4B-B6BE-4F6813166718}"/>
                </a:ext>
              </a:extLst>
            </p:cNvPr>
            <p:cNvSpPr/>
            <p:nvPr/>
          </p:nvSpPr>
          <p:spPr>
            <a:xfrm>
              <a:off x="4403747" y="2105676"/>
              <a:ext cx="2123813" cy="2295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2 170 240,5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圆角矩形 21">
              <a:extLst>
                <a:ext uri="{FF2B5EF4-FFF2-40B4-BE49-F238E27FC236}">
                  <a16:creationId xmlns:a16="http://schemas.microsoft.com/office/drawing/2014/main" id="{1F7F9783-F759-3E44-850D-BD321538FDCB}"/>
                </a:ext>
              </a:extLst>
            </p:cNvPr>
            <p:cNvSpPr/>
            <p:nvPr/>
          </p:nvSpPr>
          <p:spPr>
            <a:xfrm>
              <a:off x="4370366" y="2482420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19" name="圆角矩形 22">
              <a:extLst>
                <a:ext uri="{FF2B5EF4-FFF2-40B4-BE49-F238E27FC236}">
                  <a16:creationId xmlns:a16="http://schemas.microsoft.com/office/drawing/2014/main" id="{48ABF778-DE80-DF4E-9F26-8845C61A441A}"/>
                </a:ext>
              </a:extLst>
            </p:cNvPr>
            <p:cNvSpPr/>
            <p:nvPr/>
          </p:nvSpPr>
          <p:spPr>
            <a:xfrm>
              <a:off x="4407650" y="2518870"/>
              <a:ext cx="2802667" cy="2295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2 301 729,0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圆角矩形 23">
              <a:extLst>
                <a:ext uri="{FF2B5EF4-FFF2-40B4-BE49-F238E27FC236}">
                  <a16:creationId xmlns:a16="http://schemas.microsoft.com/office/drawing/2014/main" id="{6E912F60-4A65-B04E-8A90-849E8BFFDC86}"/>
                </a:ext>
              </a:extLst>
            </p:cNvPr>
            <p:cNvSpPr/>
            <p:nvPr/>
          </p:nvSpPr>
          <p:spPr>
            <a:xfrm>
              <a:off x="4370366" y="2876536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21" name="圆角矩形 24">
              <a:extLst>
                <a:ext uri="{FF2B5EF4-FFF2-40B4-BE49-F238E27FC236}">
                  <a16:creationId xmlns:a16="http://schemas.microsoft.com/office/drawing/2014/main" id="{E9351B88-FC84-1B45-87F2-6A10C627F092}"/>
                </a:ext>
              </a:extLst>
            </p:cNvPr>
            <p:cNvSpPr/>
            <p:nvPr/>
          </p:nvSpPr>
          <p:spPr>
            <a:xfrm>
              <a:off x="4407650" y="2912985"/>
              <a:ext cx="2901261" cy="2295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2 411 257,99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-114" y="1056931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2019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516" y="1607041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2020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671" y="2216738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2021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487" y="2759691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2022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943223" y="1816407"/>
            <a:ext cx="102758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Доходы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1002992" y="733754"/>
            <a:ext cx="1430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Group 21">
            <a:extLst>
              <a:ext uri="{FF2B5EF4-FFF2-40B4-BE49-F238E27FC236}">
                <a16:creationId xmlns:a16="http://schemas.microsoft.com/office/drawing/2014/main" id="{0FE79CA0-AE03-514A-B47B-69F522858B64}"/>
              </a:ext>
            </a:extLst>
          </p:cNvPr>
          <p:cNvGrpSpPr/>
          <p:nvPr/>
        </p:nvGrpSpPr>
        <p:grpSpPr>
          <a:xfrm>
            <a:off x="43720" y="3969194"/>
            <a:ext cx="5869107" cy="2165645"/>
            <a:chOff x="4018171" y="1696593"/>
            <a:chExt cx="4113382" cy="1483509"/>
          </a:xfrm>
        </p:grpSpPr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4AD2CC91-8B3B-824F-97D4-B92AC6550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171" y="1696593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A698C3AE-67FB-E241-88B3-83A5C455B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071934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E648BCB2-5213-0146-A08E-C39E4295A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487069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CA978093-0159-E946-98B0-A03D2817B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876651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35" name="圆角矩形 17">
              <a:extLst>
                <a:ext uri="{FF2B5EF4-FFF2-40B4-BE49-F238E27FC236}">
                  <a16:creationId xmlns:a16="http://schemas.microsoft.com/office/drawing/2014/main" id="{7FBC7A5F-F666-B34B-9E2F-C7E16ECA1450}"/>
                </a:ext>
              </a:extLst>
            </p:cNvPr>
            <p:cNvSpPr/>
            <p:nvPr/>
          </p:nvSpPr>
          <p:spPr>
            <a:xfrm>
              <a:off x="4370366" y="1697117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36" name="圆角矩形 18">
              <a:extLst>
                <a:ext uri="{FF2B5EF4-FFF2-40B4-BE49-F238E27FC236}">
                  <a16:creationId xmlns:a16="http://schemas.microsoft.com/office/drawing/2014/main" id="{B19E7A86-EBC7-2C40-AF02-D80445EAF0E1}"/>
                </a:ext>
              </a:extLst>
            </p:cNvPr>
            <p:cNvSpPr/>
            <p:nvPr/>
          </p:nvSpPr>
          <p:spPr>
            <a:xfrm>
              <a:off x="4407652" y="1733567"/>
              <a:ext cx="1931583" cy="2295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1 723 306,6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圆角矩形 19">
              <a:extLst>
                <a:ext uri="{FF2B5EF4-FFF2-40B4-BE49-F238E27FC236}">
                  <a16:creationId xmlns:a16="http://schemas.microsoft.com/office/drawing/2014/main" id="{A8A9305C-9210-9D4A-8AF9-2B0D018C7AEB}"/>
                </a:ext>
              </a:extLst>
            </p:cNvPr>
            <p:cNvSpPr/>
            <p:nvPr/>
          </p:nvSpPr>
          <p:spPr>
            <a:xfrm>
              <a:off x="4370366" y="2075857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38" name="圆角矩形 20">
              <a:extLst>
                <a:ext uri="{FF2B5EF4-FFF2-40B4-BE49-F238E27FC236}">
                  <a16:creationId xmlns:a16="http://schemas.microsoft.com/office/drawing/2014/main" id="{45DD1BE6-3D92-9F4B-B6BE-4F6813166718}"/>
                </a:ext>
              </a:extLst>
            </p:cNvPr>
            <p:cNvSpPr/>
            <p:nvPr/>
          </p:nvSpPr>
          <p:spPr>
            <a:xfrm>
              <a:off x="4403747" y="2105676"/>
              <a:ext cx="2101866" cy="2295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2 148 606,5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圆角矩形 21">
              <a:extLst>
                <a:ext uri="{FF2B5EF4-FFF2-40B4-BE49-F238E27FC236}">
                  <a16:creationId xmlns:a16="http://schemas.microsoft.com/office/drawing/2014/main" id="{1F7F9783-F759-3E44-850D-BD321538FDCB}"/>
                </a:ext>
              </a:extLst>
            </p:cNvPr>
            <p:cNvSpPr/>
            <p:nvPr/>
          </p:nvSpPr>
          <p:spPr>
            <a:xfrm>
              <a:off x="4370366" y="2482420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40" name="圆角矩形 22">
              <a:extLst>
                <a:ext uri="{FF2B5EF4-FFF2-40B4-BE49-F238E27FC236}">
                  <a16:creationId xmlns:a16="http://schemas.microsoft.com/office/drawing/2014/main" id="{48ABF778-DE80-DF4E-9F26-8845C61A441A}"/>
                </a:ext>
              </a:extLst>
            </p:cNvPr>
            <p:cNvSpPr/>
            <p:nvPr/>
          </p:nvSpPr>
          <p:spPr>
            <a:xfrm>
              <a:off x="4407650" y="2518870"/>
              <a:ext cx="2802667" cy="2295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2 242 509,4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圆角矩形 23">
              <a:extLst>
                <a:ext uri="{FF2B5EF4-FFF2-40B4-BE49-F238E27FC236}">
                  <a16:creationId xmlns:a16="http://schemas.microsoft.com/office/drawing/2014/main" id="{6E912F60-4A65-B04E-8A90-849E8BFFDC86}"/>
                </a:ext>
              </a:extLst>
            </p:cNvPr>
            <p:cNvSpPr/>
            <p:nvPr/>
          </p:nvSpPr>
          <p:spPr>
            <a:xfrm>
              <a:off x="4370366" y="2876536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42" name="圆角矩形 24">
              <a:extLst>
                <a:ext uri="{FF2B5EF4-FFF2-40B4-BE49-F238E27FC236}">
                  <a16:creationId xmlns:a16="http://schemas.microsoft.com/office/drawing/2014/main" id="{E9351B88-FC84-1B45-87F2-6A10C627F092}"/>
                </a:ext>
              </a:extLst>
            </p:cNvPr>
            <p:cNvSpPr/>
            <p:nvPr/>
          </p:nvSpPr>
          <p:spPr>
            <a:xfrm>
              <a:off x="4407650" y="2912985"/>
              <a:ext cx="2901261" cy="2295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2 484 060,55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-9151" y="4026118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2019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-114" y="4577644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2020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-9151" y="5181049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2021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7448" y="5747276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2022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990484" y="4693230"/>
            <a:ext cx="109844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Расходы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5" name="Rectangle 3"/>
          <p:cNvSpPr/>
          <p:nvPr/>
        </p:nvSpPr>
        <p:spPr>
          <a:xfrm>
            <a:off x="7933446" y="5000630"/>
            <a:ext cx="2433539" cy="927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6" name="Group 137"/>
          <p:cNvGrpSpPr/>
          <p:nvPr/>
        </p:nvGrpSpPr>
        <p:grpSpPr>
          <a:xfrm>
            <a:off x="8276676" y="4333895"/>
            <a:ext cx="229945" cy="585838"/>
            <a:chOff x="1074408" y="1485901"/>
            <a:chExt cx="214311" cy="1647821"/>
          </a:xfrm>
        </p:grpSpPr>
        <p:cxnSp>
          <p:nvCxnSpPr>
            <p:cNvPr id="97" name="Straight Connector 5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ounded Rectangle 6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138"/>
          <p:cNvGrpSpPr/>
          <p:nvPr/>
        </p:nvGrpSpPr>
        <p:grpSpPr>
          <a:xfrm>
            <a:off x="8813387" y="3900456"/>
            <a:ext cx="206326" cy="996778"/>
            <a:chOff x="1447800" y="1485901"/>
            <a:chExt cx="214311" cy="1647821"/>
          </a:xfrm>
        </p:grpSpPr>
        <p:cxnSp>
          <p:nvCxnSpPr>
            <p:cNvPr id="100" name="Straight Connector 8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9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139"/>
          <p:cNvGrpSpPr/>
          <p:nvPr/>
        </p:nvGrpSpPr>
        <p:grpSpPr>
          <a:xfrm>
            <a:off x="9319771" y="2432024"/>
            <a:ext cx="232404" cy="2478748"/>
            <a:chOff x="1828800" y="1485901"/>
            <a:chExt cx="214311" cy="1647821"/>
          </a:xfrm>
        </p:grpSpPr>
        <p:cxnSp>
          <p:nvCxnSpPr>
            <p:cNvPr id="103" name="Straight Connector 11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ounded Rectangle 12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5" name="Group 140"/>
          <p:cNvGrpSpPr/>
          <p:nvPr/>
        </p:nvGrpSpPr>
        <p:grpSpPr>
          <a:xfrm>
            <a:off x="9844673" y="1245406"/>
            <a:ext cx="218795" cy="3638104"/>
            <a:chOff x="2209800" y="2232122"/>
            <a:chExt cx="214311" cy="901600"/>
          </a:xfrm>
        </p:grpSpPr>
        <p:cxnSp>
          <p:nvCxnSpPr>
            <p:cNvPr id="106" name="Straight Connector 14"/>
            <p:cNvCxnSpPr/>
            <p:nvPr/>
          </p:nvCxnSpPr>
          <p:spPr>
            <a:xfrm flipH="1" flipV="1">
              <a:off x="2316955" y="2232122"/>
              <a:ext cx="1" cy="8920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5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8" name="Rectangle 22"/>
          <p:cNvSpPr/>
          <p:nvPr/>
        </p:nvSpPr>
        <p:spPr>
          <a:xfrm>
            <a:off x="8300949" y="5149853"/>
            <a:ext cx="147706" cy="115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Rectangle 23"/>
          <p:cNvSpPr/>
          <p:nvPr/>
        </p:nvSpPr>
        <p:spPr>
          <a:xfrm>
            <a:off x="8839220" y="5149853"/>
            <a:ext cx="147706" cy="115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Rectangle 24"/>
          <p:cNvSpPr/>
          <p:nvPr/>
        </p:nvSpPr>
        <p:spPr>
          <a:xfrm>
            <a:off x="9377491" y="5149853"/>
            <a:ext cx="147706" cy="115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2021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Rectangle 25"/>
          <p:cNvSpPr/>
          <p:nvPr/>
        </p:nvSpPr>
        <p:spPr>
          <a:xfrm>
            <a:off x="9915762" y="5149853"/>
            <a:ext cx="147706" cy="115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2022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8032888" y="3945921"/>
            <a:ext cx="8212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9 219</a:t>
            </a:r>
            <a:endParaRPr lang="ru-RU" sz="1200" dirty="0"/>
          </a:p>
        </p:txBody>
      </p:sp>
      <p:sp>
        <p:nvSpPr>
          <p:cNvPr id="114" name="TextBox 113"/>
          <p:cNvSpPr txBox="1"/>
          <p:nvPr/>
        </p:nvSpPr>
        <p:spPr>
          <a:xfrm>
            <a:off x="8558052" y="3623993"/>
            <a:ext cx="871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21 633,9</a:t>
            </a:r>
            <a:endParaRPr lang="ru-RU" sz="1200" dirty="0"/>
          </a:p>
        </p:txBody>
      </p:sp>
      <p:sp>
        <p:nvSpPr>
          <p:cNvPr id="115" name="TextBox 114"/>
          <p:cNvSpPr txBox="1"/>
          <p:nvPr/>
        </p:nvSpPr>
        <p:spPr>
          <a:xfrm>
            <a:off x="9078126" y="2096464"/>
            <a:ext cx="8212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59 219,6</a:t>
            </a:r>
            <a:endParaRPr lang="ru-RU" sz="1200" dirty="0"/>
          </a:p>
        </p:txBody>
      </p:sp>
      <p:sp>
        <p:nvSpPr>
          <p:cNvPr id="116" name="TextBox 115"/>
          <p:cNvSpPr txBox="1"/>
          <p:nvPr/>
        </p:nvSpPr>
        <p:spPr>
          <a:xfrm>
            <a:off x="9543447" y="989142"/>
            <a:ext cx="93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-72 802,56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8742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108" grpId="0"/>
      <p:bldP spid="109" grpId="0"/>
      <p:bldP spid="110" grpId="0"/>
      <p:bldP spid="1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0875FF-F6F1-4C90-BD98-F73FBD215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000" y="64778"/>
            <a:ext cx="11634603" cy="780375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Долговая политика и муниципальный долг</a:t>
            </a:r>
            <a:b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Новоалександровского  городского округа</a:t>
            </a: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AEF00ED7-EB61-4855-99E7-88680A3C8882}"/>
              </a:ext>
            </a:extLst>
          </p:cNvPr>
          <p:cNvGrpSpPr/>
          <p:nvPr/>
        </p:nvGrpSpPr>
        <p:grpSpPr>
          <a:xfrm>
            <a:off x="5736000" y="1584000"/>
            <a:ext cx="6011405" cy="923330"/>
            <a:chOff x="5735638" y="1406062"/>
            <a:chExt cx="6011405" cy="923330"/>
          </a:xfrm>
        </p:grpSpPr>
        <p:sp>
          <p:nvSpPr>
            <p:cNvPr id="41" name="Шестиугольник 40">
              <a:extLst>
                <a:ext uri="{FF2B5EF4-FFF2-40B4-BE49-F238E27FC236}">
                  <a16:creationId xmlns:a16="http://schemas.microsoft.com/office/drawing/2014/main" id="{FCA4A868-293A-445E-A75A-48A817C734EA}"/>
                </a:ext>
              </a:extLst>
            </p:cNvPr>
            <p:cNvSpPr/>
            <p:nvPr/>
          </p:nvSpPr>
          <p:spPr>
            <a:xfrm>
              <a:off x="5735638" y="1502309"/>
              <a:ext cx="587465" cy="506435"/>
            </a:xfrm>
            <a:prstGeom prst="hexagon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id="{302F1640-E8F2-43E8-B735-BE1930F8690C}"/>
                </a:ext>
              </a:extLst>
            </p:cNvPr>
            <p:cNvSpPr/>
            <p:nvPr/>
          </p:nvSpPr>
          <p:spPr>
            <a:xfrm>
              <a:off x="6842406" y="1406062"/>
              <a:ext cx="490463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состоянию на 01 января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2022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года и на 01 января </a:t>
              </a:r>
              <a:r>
                <a:rPr lang="ru-RU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2023 </a:t>
              </a:r>
              <a:r>
                <a:rPr lang="ru-RU" dirty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года размер муниципального долга составил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 рублей.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2827FF5-CDB5-492F-BE7B-25C07E2CA49C}"/>
                </a:ext>
              </a:extLst>
            </p:cNvPr>
            <p:cNvSpPr txBox="1"/>
            <p:nvPr/>
          </p:nvSpPr>
          <p:spPr>
            <a:xfrm>
              <a:off x="5781545" y="152455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AEF00ED7-EB61-4855-99E7-88680A3C8882}"/>
              </a:ext>
            </a:extLst>
          </p:cNvPr>
          <p:cNvGrpSpPr/>
          <p:nvPr/>
        </p:nvGrpSpPr>
        <p:grpSpPr>
          <a:xfrm>
            <a:off x="5781907" y="2808276"/>
            <a:ext cx="6014185" cy="923330"/>
            <a:chOff x="5732858" y="1406062"/>
            <a:chExt cx="6014185" cy="923330"/>
          </a:xfrm>
        </p:grpSpPr>
        <p:sp>
          <p:nvSpPr>
            <p:cNvPr id="45" name="Шестиугольник 44">
              <a:extLst>
                <a:ext uri="{FF2B5EF4-FFF2-40B4-BE49-F238E27FC236}">
                  <a16:creationId xmlns:a16="http://schemas.microsoft.com/office/drawing/2014/main" id="{FCA4A868-293A-445E-A75A-48A817C734EA}"/>
                </a:ext>
              </a:extLst>
            </p:cNvPr>
            <p:cNvSpPr/>
            <p:nvPr/>
          </p:nvSpPr>
          <p:spPr>
            <a:xfrm>
              <a:off x="5732858" y="1502309"/>
              <a:ext cx="590245" cy="506435"/>
            </a:xfrm>
            <a:prstGeom prst="hexag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302F1640-E8F2-43E8-B735-BE1930F8690C}"/>
                </a:ext>
              </a:extLst>
            </p:cNvPr>
            <p:cNvSpPr/>
            <p:nvPr/>
          </p:nvSpPr>
          <p:spPr>
            <a:xfrm>
              <a:off x="6842406" y="1406062"/>
              <a:ext cx="490463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Привлечение средств </a:t>
              </a:r>
              <a:r>
                <a:rPr lang="ru-RU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бюджетных кредитов и </a:t>
              </a:r>
              <a:r>
                <a:rPr lang="ru-RU" dirty="0" smtClean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кредитов, кредитных </a:t>
              </a:r>
              <a:r>
                <a:rPr lang="ru-RU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организаций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2022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году не производилось. 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2827FF5-CDB5-492F-BE7B-25C07E2CA49C}"/>
                </a:ext>
              </a:extLst>
            </p:cNvPr>
            <p:cNvSpPr txBox="1"/>
            <p:nvPr/>
          </p:nvSpPr>
          <p:spPr>
            <a:xfrm>
              <a:off x="5804048" y="1500790"/>
              <a:ext cx="1012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AEF00ED7-EB61-4855-99E7-88680A3C8882}"/>
              </a:ext>
            </a:extLst>
          </p:cNvPr>
          <p:cNvGrpSpPr/>
          <p:nvPr/>
        </p:nvGrpSpPr>
        <p:grpSpPr>
          <a:xfrm>
            <a:off x="5830594" y="4040721"/>
            <a:ext cx="6011405" cy="923330"/>
            <a:chOff x="5735638" y="1406062"/>
            <a:chExt cx="6011405" cy="923330"/>
          </a:xfrm>
        </p:grpSpPr>
        <p:sp>
          <p:nvSpPr>
            <p:cNvPr id="49" name="Шестиугольник 48">
              <a:extLst>
                <a:ext uri="{FF2B5EF4-FFF2-40B4-BE49-F238E27FC236}">
                  <a16:creationId xmlns:a16="http://schemas.microsoft.com/office/drawing/2014/main" id="{FCA4A868-293A-445E-A75A-48A817C734EA}"/>
                </a:ext>
              </a:extLst>
            </p:cNvPr>
            <p:cNvSpPr/>
            <p:nvPr/>
          </p:nvSpPr>
          <p:spPr>
            <a:xfrm>
              <a:off x="5735638" y="1502309"/>
              <a:ext cx="587465" cy="506435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id="{302F1640-E8F2-43E8-B735-BE1930F8690C}"/>
                </a:ext>
              </a:extLst>
            </p:cNvPr>
            <p:cNvSpPr/>
            <p:nvPr/>
          </p:nvSpPr>
          <p:spPr>
            <a:xfrm>
              <a:off x="6842406" y="1406062"/>
              <a:ext cx="490463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Источниками </a:t>
              </a:r>
              <a:r>
                <a:rPr lang="ru-RU" dirty="0">
                  <a:solidFill>
                    <a:srgbClr val="30B9E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финансирования дефицита бюджета являлись остатки средств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состоянию на 01 января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2022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года.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2827FF5-CDB5-492F-BE7B-25C07E2CA49C}"/>
                </a:ext>
              </a:extLst>
            </p:cNvPr>
            <p:cNvSpPr txBox="1"/>
            <p:nvPr/>
          </p:nvSpPr>
          <p:spPr>
            <a:xfrm>
              <a:off x="5782058" y="1502309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AEF00ED7-EB61-4855-99E7-88680A3C8882}"/>
              </a:ext>
            </a:extLst>
          </p:cNvPr>
          <p:cNvGrpSpPr/>
          <p:nvPr/>
        </p:nvGrpSpPr>
        <p:grpSpPr>
          <a:xfrm>
            <a:off x="5914198" y="5286003"/>
            <a:ext cx="6011405" cy="1200329"/>
            <a:chOff x="5735638" y="1406062"/>
            <a:chExt cx="6011405" cy="1200329"/>
          </a:xfrm>
        </p:grpSpPr>
        <p:sp>
          <p:nvSpPr>
            <p:cNvPr id="53" name="Шестиугольник 52">
              <a:extLst>
                <a:ext uri="{FF2B5EF4-FFF2-40B4-BE49-F238E27FC236}">
                  <a16:creationId xmlns:a16="http://schemas.microsoft.com/office/drawing/2014/main" id="{FCA4A868-293A-445E-A75A-48A817C734EA}"/>
                </a:ext>
              </a:extLst>
            </p:cNvPr>
            <p:cNvSpPr/>
            <p:nvPr/>
          </p:nvSpPr>
          <p:spPr>
            <a:xfrm>
              <a:off x="5735638" y="1502309"/>
              <a:ext cx="587465" cy="506435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302F1640-E8F2-43E8-B735-BE1930F8690C}"/>
                </a:ext>
              </a:extLst>
            </p:cNvPr>
            <p:cNvSpPr/>
            <p:nvPr/>
          </p:nvSpPr>
          <p:spPr>
            <a:xfrm>
              <a:off x="6842406" y="1406062"/>
              <a:ext cx="49046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2022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году администрацией </a:t>
              </a:r>
              <a:r>
                <a:rPr lang="ru-RU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Новоалександровского городского округа  Ставропольского края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муниципальные гарантии не предоставлялись.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2827FF5-CDB5-492F-BE7B-25C07E2CA49C}"/>
                </a:ext>
              </a:extLst>
            </p:cNvPr>
            <p:cNvSpPr txBox="1"/>
            <p:nvPr/>
          </p:nvSpPr>
          <p:spPr>
            <a:xfrm>
              <a:off x="5791764" y="1544561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40" y="1729398"/>
            <a:ext cx="5484668" cy="367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93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1000" y="99001"/>
            <a:ext cx="11745000" cy="7650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Исполнение доходной части бюджета Новоалександровского городского округа по налоговым и неналоговым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доходам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860117" y="481501"/>
            <a:ext cx="1430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111000" y="863998"/>
          <a:ext cx="11744999" cy="58530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8631">
                  <a:extLst>
                    <a:ext uri="{9D8B030D-6E8A-4147-A177-3AD203B41FA5}">
                      <a16:colId xmlns:a16="http://schemas.microsoft.com/office/drawing/2014/main" val="1566765923"/>
                    </a:ext>
                  </a:extLst>
                </a:gridCol>
                <a:gridCol w="1401988">
                  <a:extLst>
                    <a:ext uri="{9D8B030D-6E8A-4147-A177-3AD203B41FA5}">
                      <a16:colId xmlns:a16="http://schemas.microsoft.com/office/drawing/2014/main" val="4084774182"/>
                    </a:ext>
                  </a:extLst>
                </a:gridCol>
                <a:gridCol w="1213553">
                  <a:extLst>
                    <a:ext uri="{9D8B030D-6E8A-4147-A177-3AD203B41FA5}">
                      <a16:colId xmlns:a16="http://schemas.microsoft.com/office/drawing/2014/main" val="484275952"/>
                    </a:ext>
                  </a:extLst>
                </a:gridCol>
                <a:gridCol w="1213553">
                  <a:extLst>
                    <a:ext uri="{9D8B030D-6E8A-4147-A177-3AD203B41FA5}">
                      <a16:colId xmlns:a16="http://schemas.microsoft.com/office/drawing/2014/main" val="520858651"/>
                    </a:ext>
                  </a:extLst>
                </a:gridCol>
                <a:gridCol w="900482">
                  <a:extLst>
                    <a:ext uri="{9D8B030D-6E8A-4147-A177-3AD203B41FA5}">
                      <a16:colId xmlns:a16="http://schemas.microsoft.com/office/drawing/2014/main" val="3539062064"/>
                    </a:ext>
                  </a:extLst>
                </a:gridCol>
                <a:gridCol w="1094135">
                  <a:extLst>
                    <a:ext uri="{9D8B030D-6E8A-4147-A177-3AD203B41FA5}">
                      <a16:colId xmlns:a16="http://schemas.microsoft.com/office/drawing/2014/main" val="3329820672"/>
                    </a:ext>
                  </a:extLst>
                </a:gridCol>
                <a:gridCol w="916619">
                  <a:extLst>
                    <a:ext uri="{9D8B030D-6E8A-4147-A177-3AD203B41FA5}">
                      <a16:colId xmlns:a16="http://schemas.microsoft.com/office/drawing/2014/main" val="3405910839"/>
                    </a:ext>
                  </a:extLst>
                </a:gridCol>
                <a:gridCol w="1036038">
                  <a:extLst>
                    <a:ext uri="{9D8B030D-6E8A-4147-A177-3AD203B41FA5}">
                      <a16:colId xmlns:a16="http://schemas.microsoft.com/office/drawing/2014/main" val="3793105809"/>
                    </a:ext>
                  </a:extLst>
                </a:gridCol>
              </a:tblGrid>
              <a:tr h="3778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дохода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</a:p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</a:p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плану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к 2021 г.,   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2022 г. от 2021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077292"/>
                  </a:ext>
                </a:extLst>
              </a:tr>
              <a:tr h="3400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2167469"/>
                  </a:ext>
                </a:extLst>
              </a:tr>
              <a:tr h="208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доходы, в том числе: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468 853,99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546 939,72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554 422,65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101,37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-7 482,93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118,25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85 568,66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680754"/>
                  </a:ext>
                </a:extLst>
              </a:tr>
              <a:tr h="2645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215 461,88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231 255,10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232 300,26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-1 045,16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16 838,38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8956462"/>
                  </a:ext>
                </a:extLst>
              </a:tr>
              <a:tr h="5154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29 818,36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35 486,03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35 737,30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-251,27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5 918,94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571543"/>
                  </a:ext>
                </a:extLst>
              </a:tr>
              <a:tr h="346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связи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применением упрощенной системы налогообложения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15 951,51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20 401,01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21 352,98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-951,97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133,86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5 401,47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432215"/>
                  </a:ext>
                </a:extLst>
              </a:tr>
              <a:tr h="3778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4 885,57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143,20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-4 727,28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226628"/>
                  </a:ext>
                </a:extLst>
              </a:tr>
              <a:tr h="188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91 971,88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153 005,06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155 188,09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-2 183,03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168,73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63 216,21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759595"/>
                  </a:ext>
                </a:extLst>
              </a:tr>
              <a:tr h="3778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11 440,09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10 466,00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11 177,30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-711,30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-262,79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951590"/>
                  </a:ext>
                </a:extLst>
              </a:tr>
              <a:tr h="188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18 187,22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21 670,64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22 444,60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-773,96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4 257,38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396798"/>
                  </a:ext>
                </a:extLst>
              </a:tr>
              <a:tr h="188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74 367,65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68 286,68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69 888,15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-1 601,47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-4 479,50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886651"/>
                  </a:ext>
                </a:extLst>
              </a:tr>
              <a:tr h="188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Госпошлина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6 769,83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6 226,00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6 175,68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-594,15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0889688"/>
                  </a:ext>
                </a:extLst>
              </a:tr>
              <a:tr h="208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доходы, в том числе: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65 743,38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69 790,06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71 435,61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102,36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-1 645,55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108,66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5 692,23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458837"/>
                  </a:ext>
                </a:extLst>
              </a:tr>
              <a:tr h="4081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39 303,04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43 903,00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46 283,30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-2 380,30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6 980,26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9139934"/>
                  </a:ext>
                </a:extLst>
              </a:tr>
              <a:tr h="256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145,02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162,68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-17,66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163,89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144083"/>
                  </a:ext>
                </a:extLst>
              </a:tr>
              <a:tr h="3778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12 655,96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12 985,76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12 573,71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412,05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-82,25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309667"/>
                  </a:ext>
                </a:extLst>
              </a:tr>
              <a:tr h="346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3 819,07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8 068,30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8 203,89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101,68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-135,59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214,81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4 384,82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860880"/>
                  </a:ext>
                </a:extLst>
              </a:tr>
              <a:tr h="188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3 107,20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1 900,49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1 975,45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-74,96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-1 131,75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8415489"/>
                  </a:ext>
                </a:extLst>
              </a:tr>
              <a:tr h="188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6 758,85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2 787,49 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2 236,58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550,91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-4 522,27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640241"/>
                  </a:ext>
                </a:extLst>
              </a:tr>
              <a:tr h="208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доходы- 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534 597,37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616 729,78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625 858,26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101,48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-9 128,48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117,07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91 260,89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34" marR="5734" marT="5734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858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36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5512" y="99000"/>
            <a:ext cx="11565000" cy="99387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Исполнение доходной части бюджета Новоалександровского городского округа по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безвозмездным поступлениям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00769" y="1092875"/>
            <a:ext cx="1430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314326" y="1438277"/>
          <a:ext cx="11496185" cy="446656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3075645">
                  <a:extLst>
                    <a:ext uri="{9D8B030D-6E8A-4147-A177-3AD203B41FA5}">
                      <a16:colId xmlns:a16="http://schemas.microsoft.com/office/drawing/2014/main" val="3120465141"/>
                    </a:ext>
                  </a:extLst>
                </a:gridCol>
                <a:gridCol w="1427356">
                  <a:extLst>
                    <a:ext uri="{9D8B030D-6E8A-4147-A177-3AD203B41FA5}">
                      <a16:colId xmlns:a16="http://schemas.microsoft.com/office/drawing/2014/main" val="2967232780"/>
                    </a:ext>
                  </a:extLst>
                </a:gridCol>
                <a:gridCol w="1405053">
                  <a:extLst>
                    <a:ext uri="{9D8B030D-6E8A-4147-A177-3AD203B41FA5}">
                      <a16:colId xmlns:a16="http://schemas.microsoft.com/office/drawing/2014/main" val="1420021964"/>
                    </a:ext>
                  </a:extLst>
                </a:gridCol>
                <a:gridCol w="1505415">
                  <a:extLst>
                    <a:ext uri="{9D8B030D-6E8A-4147-A177-3AD203B41FA5}">
                      <a16:colId xmlns:a16="http://schemas.microsoft.com/office/drawing/2014/main" val="1205262685"/>
                    </a:ext>
                  </a:extLst>
                </a:gridCol>
                <a:gridCol w="825190">
                  <a:extLst>
                    <a:ext uri="{9D8B030D-6E8A-4147-A177-3AD203B41FA5}">
                      <a16:colId xmlns:a16="http://schemas.microsoft.com/office/drawing/2014/main" val="2822666754"/>
                    </a:ext>
                  </a:extLst>
                </a:gridCol>
                <a:gridCol w="1204332">
                  <a:extLst>
                    <a:ext uri="{9D8B030D-6E8A-4147-A177-3AD203B41FA5}">
                      <a16:colId xmlns:a16="http://schemas.microsoft.com/office/drawing/2014/main" val="96624134"/>
                    </a:ext>
                  </a:extLst>
                </a:gridCol>
                <a:gridCol w="847493">
                  <a:extLst>
                    <a:ext uri="{9D8B030D-6E8A-4147-A177-3AD203B41FA5}">
                      <a16:colId xmlns:a16="http://schemas.microsoft.com/office/drawing/2014/main" val="1301689461"/>
                    </a:ext>
                  </a:extLst>
                </a:gridCol>
                <a:gridCol w="1205701">
                  <a:extLst>
                    <a:ext uri="{9D8B030D-6E8A-4147-A177-3AD203B41FA5}">
                      <a16:colId xmlns:a16="http://schemas.microsoft.com/office/drawing/2014/main" val="2542386849"/>
                    </a:ext>
                  </a:extLst>
                </a:gridCol>
              </a:tblGrid>
              <a:tr h="53129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дохода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2021 год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исполнения от плана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к 2021 г.,     %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от 2021 г.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7734784"/>
                  </a:ext>
                </a:extLst>
              </a:tr>
              <a:tr h="6711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1502070"/>
                  </a:ext>
                </a:extLst>
              </a:tr>
              <a:tr h="35898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482 893,00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469 210,00  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469 210,00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  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97,17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-13 683,00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921622"/>
                  </a:ext>
                </a:extLst>
              </a:tr>
              <a:tr h="3679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189 705,92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214 806,26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151 787,70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70,66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-63 018,56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-37 918,22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518318"/>
                  </a:ext>
                </a:extLst>
              </a:tr>
              <a:tr h="3791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1 059 456,03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1 114 277,59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1 112 769,91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-1 507,68  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105,03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53 313,88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904177"/>
                  </a:ext>
                </a:extLst>
              </a:tr>
              <a:tr h="379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32 318,25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55 604,91  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55 355,58  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-249,33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171,28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23 037,33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754096"/>
                  </a:ext>
                </a:extLst>
              </a:tr>
              <a:tr h="28927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4 282,60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4 507,42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5 157,41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114,42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649,99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120,43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874,81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780510"/>
                  </a:ext>
                </a:extLst>
              </a:tr>
              <a:tr h="78588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субсидий, субвенций и ИМБТ, имеющих целевое назначение, прошлых 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-1 524,21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-8 866,10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-8 880,87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100,17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-14,77 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582,65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-7 356,66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116343"/>
                  </a:ext>
                </a:extLst>
              </a:tr>
              <a:tr h="28927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безвозмездные поступления: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1 767 131,59 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1 849 540,08 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1 785 399,73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96,53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-64 140,35 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101,03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1400" b="1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268,14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22" marR="8822" marT="8822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188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181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675" y="70961"/>
            <a:ext cx="121253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 w="0"/>
                <a:latin typeface="Segoe Print" panose="02000600000000000000" pitchFamily="2" charset="0"/>
                <a:cs typeface="Times New Roman" panose="02020603050405020304" pitchFamily="18" charset="0"/>
              </a:rPr>
              <a:t>Исполнение основных показателей </a:t>
            </a:r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Соглашения о мерах по социально-экономическому развитию и оздоровлению муниципальных финансов муниципального образования Ставропольского края </a:t>
            </a:r>
            <a:r>
              <a:rPr lang="ru-RU" sz="2400" dirty="0">
                <a:solidFill>
                  <a:srgbClr val="30B9EC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№ </a:t>
            </a:r>
            <a:r>
              <a:rPr lang="ru-RU" sz="2400" dirty="0" smtClean="0">
                <a:solidFill>
                  <a:srgbClr val="30B9EC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29-10-22-С  </a:t>
            </a:r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от </a:t>
            </a:r>
            <a:r>
              <a:rPr lang="ru-RU" sz="2400" dirty="0" smtClean="0">
                <a:solidFill>
                  <a:srgbClr val="ED7D3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15 </a:t>
            </a:r>
            <a:r>
              <a:rPr lang="ru-RU" sz="2400" dirty="0">
                <a:solidFill>
                  <a:srgbClr val="ED7D3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февраля </a:t>
            </a:r>
            <a:r>
              <a:rPr lang="ru-RU" sz="2400" dirty="0" smtClean="0">
                <a:solidFill>
                  <a:srgbClr val="ED7D3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2022 </a:t>
            </a:r>
            <a:r>
              <a:rPr lang="ru-RU" sz="2400" dirty="0">
                <a:solidFill>
                  <a:srgbClr val="ED7D3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года</a:t>
            </a:r>
            <a:endParaRPr lang="ru-RU" sz="2400" dirty="0">
              <a:solidFill>
                <a:srgbClr val="ED7D31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0500" y="1608774"/>
            <a:ext cx="1047099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осуществлялось в рамках реализации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налоговой, бюджетной и долговой политики Новоалександровского городского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 на 2022 год и Программы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консолидации бюджетных средств в целях оздоровления муниципальных финансов Новоалександровского городского округа Ставропольского края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2018-2024 годы, утвержденной постановлением администрации Новоалександровского городского округа Ставропольского края от 31.10.2018 г. № 1644.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2643" y="3209457"/>
            <a:ext cx="716670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</a:t>
            </a:r>
            <a:r>
              <a:rPr lang="ru-RU" sz="2000" b="1" dirty="0">
                <a:ln w="0"/>
                <a:solidFill>
                  <a:srgbClr val="30B9E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показателей, установленных 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Соглашением</a:t>
            </a:r>
            <a:endParaRPr lang="ru-RU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698810" y="3732922"/>
          <a:ext cx="10794378" cy="2914552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7326946">
                  <a:extLst>
                    <a:ext uri="{9D8B030D-6E8A-4147-A177-3AD203B41FA5}">
                      <a16:colId xmlns:a16="http://schemas.microsoft.com/office/drawing/2014/main" val="83261525"/>
                    </a:ext>
                  </a:extLst>
                </a:gridCol>
                <a:gridCol w="1791541">
                  <a:extLst>
                    <a:ext uri="{9D8B030D-6E8A-4147-A177-3AD203B41FA5}">
                      <a16:colId xmlns:a16="http://schemas.microsoft.com/office/drawing/2014/main" val="3426702288"/>
                    </a:ext>
                  </a:extLst>
                </a:gridCol>
                <a:gridCol w="1675891">
                  <a:extLst>
                    <a:ext uri="{9D8B030D-6E8A-4147-A177-3AD203B41FA5}">
                      <a16:colId xmlns:a16="http://schemas.microsoft.com/office/drawing/2014/main" val="1053383035"/>
                    </a:ext>
                  </a:extLst>
                </a:gridCol>
              </a:tblGrid>
              <a:tr h="188449">
                <a:tc rowSpan="2">
                  <a:txBody>
                    <a:bodyPr/>
                    <a:lstStyle/>
                    <a:p>
                      <a:pPr algn="ctr" fontAlgn="b"/>
                      <a:endParaRPr lang="ru-RU" sz="1400" b="1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881209"/>
                  </a:ext>
                </a:extLst>
              </a:tr>
              <a:tr h="3276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961428"/>
                  </a:ext>
                </a:extLst>
              </a:tr>
              <a:tr h="34658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Обеспечение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поступлений по налоговым и неналоговым доходам в бюджет муниципального образования края (тыс. руб.)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616 729,78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625 858,26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26370"/>
                  </a:ext>
                </a:extLst>
              </a:tr>
              <a:tr h="51151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Обеспечение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реализации программы оздоровления муниципальных финансов, утверждаемой правовым актом муниципального образования края, предусматривающей осуществление мероприятий по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0133433"/>
                  </a:ext>
                </a:extLst>
              </a:tr>
              <a:tr h="34658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увеличению роста налоговых и неналоговых доходов бюджета муниципального образования края (тыс. руб.)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7 788,43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765910"/>
                  </a:ext>
                </a:extLst>
              </a:tr>
              <a:tr h="30660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оптимизации расходов бюджета муниципального образования края (тыс. руб.)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27 471,05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3291096"/>
                  </a:ext>
                </a:extLst>
              </a:tr>
              <a:tr h="34658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управлению муниципальным долгом и сокращению расходов по обслуживанию муниципального долга (тыс. руб.)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244487"/>
                  </a:ext>
                </a:extLst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698809" y="1593177"/>
            <a:ext cx="10794379" cy="1492925"/>
          </a:xfrm>
          <a:prstGeom prst="roundRect">
            <a:avLst/>
          </a:prstGeom>
          <a:noFill/>
          <a:ln w="28575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062694" y="3204681"/>
            <a:ext cx="1430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36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6000" y="145147"/>
            <a:ext cx="11430000" cy="993875"/>
          </a:xfrm>
        </p:spPr>
        <p:txBody>
          <a:bodyPr>
            <a:noAutofit/>
          </a:bodyPr>
          <a:lstStyle/>
          <a:p>
            <a:pPr algn="ctr"/>
            <a:r>
              <a:rPr lang="ru-RU" altLang="ru-RU" sz="24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Сведения о налоговых расходах, предоставленных в соответствии с решениями Совета депутатов Новоалександровского городского округа  в 2020-2022 </a:t>
            </a:r>
            <a:r>
              <a:rPr lang="ru-RU" altLang="ru-RU" sz="2400" dirty="0" err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г.г</a:t>
            </a:r>
            <a:r>
              <a:rPr lang="ru-RU" altLang="ru-RU" sz="24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531826" y="742787"/>
            <a:ext cx="1430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43738" y="1139022"/>
          <a:ext cx="11304524" cy="5496468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8478395">
                  <a:extLst>
                    <a:ext uri="{9D8B030D-6E8A-4147-A177-3AD203B41FA5}">
                      <a16:colId xmlns:a16="http://schemas.microsoft.com/office/drawing/2014/main" val="3945141423"/>
                    </a:ext>
                  </a:extLst>
                </a:gridCol>
                <a:gridCol w="942043">
                  <a:extLst>
                    <a:ext uri="{9D8B030D-6E8A-4147-A177-3AD203B41FA5}">
                      <a16:colId xmlns:a16="http://schemas.microsoft.com/office/drawing/2014/main" val="3302498064"/>
                    </a:ext>
                  </a:extLst>
                </a:gridCol>
                <a:gridCol w="942043">
                  <a:extLst>
                    <a:ext uri="{9D8B030D-6E8A-4147-A177-3AD203B41FA5}">
                      <a16:colId xmlns:a16="http://schemas.microsoft.com/office/drawing/2014/main" val="326557950"/>
                    </a:ext>
                  </a:extLst>
                </a:gridCol>
                <a:gridCol w="942043">
                  <a:extLst>
                    <a:ext uri="{9D8B030D-6E8A-4147-A177-3AD203B41FA5}">
                      <a16:colId xmlns:a16="http://schemas.microsoft.com/office/drawing/2014/main" val="1198441164"/>
                    </a:ext>
                  </a:extLst>
                </a:gridCol>
              </a:tblGrid>
              <a:tr h="3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Кому предоставляются налоговые расходы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2020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2021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2022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81028"/>
                  </a:ext>
                </a:extLst>
              </a:tr>
              <a:tr h="1863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305468"/>
                  </a:ext>
                </a:extLst>
              </a:tr>
              <a:tr h="305440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имущество физических лиц  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57866"/>
                  </a:ext>
                </a:extLst>
              </a:tr>
              <a:tr h="520450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(Решение совета депутатов Новоалександровского городского округа Ставропольского края от 24 октября 2017 года 4/25 "Об установлении налога на имущество физических лиц на территории Новоалександровского городского округа Ставропольского края"</a:t>
                      </a:r>
                      <a:b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4083986"/>
                  </a:ext>
                </a:extLst>
              </a:tr>
              <a:tr h="116114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Физические лица, осуществляющего предпринимательскую деятельность в качестве индивидуального предпринимателя в отраслях российской экономики, в наибольшей степени пострадавших в условиях ухудшения ситуации в результате распространения новой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коронавирусной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инфекции, перечень которых утвержден постановлением Правительства Российской Федерации от 3 апреля 2020 г. № 434 «Об утверждении перечня отраслей российской экономики, в наибольшей степени пострадавших в условиях ухудшения ситуации в результате распространения новой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коронавирусной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инфекции» и  не передан в аренду), (снижение на 50% суммы налога за период с 01.01.2020 года по 31.12.2020 года )</a:t>
                      </a:r>
                      <a:b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7203290"/>
                  </a:ext>
                </a:extLst>
              </a:tr>
              <a:tr h="130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Снижение (на 50%) суммы налога,  исчисляемой  в  отношении  объекта  налогообложения  находящегося в собственности налогоплательщика, переданного в аренду и  по договору аренды, заключенному до принятия постановления Губернатора Ставропольского края от 16 марта 2020 г. № 101 «О введении на территории Ставропольского края режима повышенной готовности», размер арендной платы за объект недвижимого имущества, в отношении которого предоставляется данная налоговая льгота, снижен не менее чем на 50 процентов от первоначально установленной договором арендной платы  (за период с 01.01.2020 года по 31.12.2020 года)</a:t>
                      </a:r>
                      <a:b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0200867"/>
                  </a:ext>
                </a:extLst>
              </a:tr>
              <a:tr h="22394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физических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8192254"/>
                  </a:ext>
                </a:extLst>
              </a:tr>
              <a:tr h="43800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(Решение совета депутатов Новоалександровского городского округа Ставропольского края от 26 октября 2017 года 5/34 "Об установлении земельного налога на территории Новоалександровского городского округа Ставропольского края"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2792051"/>
                  </a:ext>
                </a:extLst>
              </a:tr>
              <a:tr h="6337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льготы гражданам, уволенным с военной службы или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призывавшихся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военные сборы, выполнявшим интернациональный долг в Афганистане и других странах, в которых велись боевые действия (предусмотрены с 01.01.2022 года)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2" marR="7502" marT="750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504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74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1639" y="256711"/>
            <a:ext cx="11970000" cy="1225195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n w="0"/>
                <a:latin typeface="Segoe Print" panose="02000600000000000000" pitchFamily="2" charset="0"/>
                <a:cs typeface="Times New Roman" panose="02020603050405020304" pitchFamily="18" charset="0"/>
              </a:rPr>
              <a:t>Доходы бюджета Новоалександровского городского округа на 1 жителя в сравнении с аналогичными показателями других муниципальных образований Ставропольского края за </a:t>
            </a:r>
            <a:r>
              <a:rPr lang="ru-RU" sz="2400" dirty="0" smtClean="0">
                <a:ln w="0"/>
                <a:latin typeface="Segoe Print" panose="02000600000000000000" pitchFamily="2" charset="0"/>
                <a:cs typeface="Times New Roman" panose="02020603050405020304" pitchFamily="18" charset="0"/>
              </a:rPr>
              <a:t>2022 </a:t>
            </a:r>
            <a:r>
              <a:rPr lang="ru-RU" sz="2400" dirty="0">
                <a:ln w="0"/>
                <a:latin typeface="Segoe Print" panose="02000600000000000000" pitchFamily="2" charset="0"/>
                <a:cs typeface="Times New Roman" panose="02020603050405020304" pitchFamily="18" charset="0"/>
              </a:rPr>
              <a:t>год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graphicFrame>
        <p:nvGraphicFramePr>
          <p:cNvPr id="5" name="Объект 5"/>
          <p:cNvGraphicFramePr>
            <a:graphicFrameLocks/>
          </p:cNvGraphicFramePr>
          <p:nvPr>
            <p:extLst/>
          </p:nvPr>
        </p:nvGraphicFramePr>
        <p:xfrm>
          <a:off x="5406617" y="1257300"/>
          <a:ext cx="6148410" cy="5276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421744" y="3669201"/>
            <a:ext cx="3984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- всего, на 1 жителя, тыс. руб</a:t>
            </a:r>
            <a:r>
              <a:rPr lang="ru-RU" dirty="0"/>
              <a:t>.</a:t>
            </a:r>
            <a:endParaRPr lang="ru-RU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6438" y="4556328"/>
            <a:ext cx="377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доходы,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 жителя, тыс. руб.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36438" y="5384827"/>
            <a:ext cx="28720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населения,              тыс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/>
          <p:cNvGraphicFramePr/>
          <p:nvPr>
            <p:extLst/>
          </p:nvPr>
        </p:nvGraphicFramePr>
        <p:xfrm>
          <a:off x="5753120" y="3078874"/>
          <a:ext cx="5656724" cy="1245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69" y="3514650"/>
            <a:ext cx="838723" cy="67843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19" y="4488708"/>
            <a:ext cx="781573" cy="78157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19" y="5333131"/>
            <a:ext cx="885825" cy="62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7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765" y="2955921"/>
            <a:ext cx="4762500" cy="26765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4765" y="59831"/>
            <a:ext cx="11930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бюджета Новоалександровского  городского округа за 2022 год в разрезе программных и непрограммных мероприятий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222632"/>
              </p:ext>
            </p:extLst>
          </p:nvPr>
        </p:nvGraphicFramePr>
        <p:xfrm>
          <a:off x="207689" y="2909570"/>
          <a:ext cx="6964374" cy="267578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4073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5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5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2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2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737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 на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 рублей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Кассовое исполнение за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 рублей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программы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2 378 877,09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2 282 475,22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мероприятия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219 364,92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201 585,33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2 598 242,01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2 484 060,55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291413" y="1397654"/>
            <a:ext cx="4318170" cy="1054444"/>
            <a:chOff x="291413" y="1397654"/>
            <a:chExt cx="4318170" cy="1054444"/>
          </a:xfrm>
        </p:grpSpPr>
        <p:sp>
          <p:nvSpPr>
            <p:cNvPr id="8" name="Овал 7"/>
            <p:cNvSpPr/>
            <p:nvPr/>
          </p:nvSpPr>
          <p:spPr>
            <a:xfrm>
              <a:off x="291413" y="1397654"/>
              <a:ext cx="4020065" cy="1054444"/>
            </a:xfrm>
            <a:prstGeom prst="ellipse">
              <a:avLst/>
            </a:prstGeom>
            <a:noFill/>
            <a:ln w="76200">
              <a:solidFill>
                <a:srgbClr val="00B050"/>
              </a:solidFill>
            </a:ln>
            <a:effectLst>
              <a:outerShdw blurRad="50800" dist="38100" dir="2700000" sx="103000" sy="103000" algn="tl" rotWithShape="0">
                <a:prstClr val="black">
                  <a:alpha val="8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7140" y="1754661"/>
              <a:ext cx="4102443" cy="369332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Муниципальные программы 95,9%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815" y="1348300"/>
            <a:ext cx="2050412" cy="1315700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7190588" y="1412105"/>
            <a:ext cx="4395930" cy="1054444"/>
            <a:chOff x="7190588" y="1412105"/>
            <a:chExt cx="4395930" cy="1054444"/>
          </a:xfrm>
        </p:grpSpPr>
        <p:sp>
          <p:nvSpPr>
            <p:cNvPr id="12" name="TextBox 11"/>
            <p:cNvSpPr txBox="1"/>
            <p:nvPr/>
          </p:nvSpPr>
          <p:spPr>
            <a:xfrm>
              <a:off x="7484075" y="1754661"/>
              <a:ext cx="4102443" cy="369332"/>
            </a:xfrm>
            <a:prstGeom prst="rect">
              <a:avLst/>
            </a:prstGeom>
            <a:noFill/>
            <a:ln>
              <a:solidFill>
                <a:srgbClr val="F9853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Непрограммные мероприятия 4,1%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90588" y="1412105"/>
              <a:ext cx="4020065" cy="1054444"/>
            </a:xfrm>
            <a:prstGeom prst="ellipse">
              <a:avLst/>
            </a:prstGeom>
            <a:noFill/>
            <a:ln w="76200">
              <a:solidFill>
                <a:srgbClr val="F98535"/>
              </a:solidFill>
            </a:ln>
            <a:effectLst>
              <a:outerShdw blurRad="50800" dist="38100" dir="2700000" sx="103000" sy="103000" algn="tl" rotWithShape="0">
                <a:prstClr val="black">
                  <a:alpha val="8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761977" y="2549560"/>
            <a:ext cx="1161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рублей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45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9">
            <a:extLst>
              <a:ext uri="{FF2B5EF4-FFF2-40B4-BE49-F238E27FC236}">
                <a16:creationId xmlns:a16="http://schemas.microsoft.com/office/drawing/2014/main" id="{A8A9305C-9210-9D4A-8AF9-2B0D018C7AEB}"/>
              </a:ext>
            </a:extLst>
          </p:cNvPr>
          <p:cNvSpPr/>
          <p:nvPr/>
        </p:nvSpPr>
        <p:spPr>
          <a:xfrm>
            <a:off x="5388139" y="5255200"/>
            <a:ext cx="5366584" cy="44144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050" dirty="0"/>
          </a:p>
        </p:txBody>
      </p:sp>
      <p:sp>
        <p:nvSpPr>
          <p:cNvPr id="16" name="圆角矩形 20">
            <a:extLst>
              <a:ext uri="{FF2B5EF4-FFF2-40B4-BE49-F238E27FC236}">
                <a16:creationId xmlns:a16="http://schemas.microsoft.com/office/drawing/2014/main" id="{45DD1BE6-3D92-9F4B-B6BE-4F6813166718}"/>
              </a:ext>
            </a:extLst>
          </p:cNvPr>
          <p:cNvSpPr/>
          <p:nvPr/>
        </p:nvSpPr>
        <p:spPr>
          <a:xfrm>
            <a:off x="7593219" y="5308409"/>
            <a:ext cx="3030325" cy="33502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r"/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0855" y="101632"/>
            <a:ext cx="11930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бюджета Новоалександровского  городского округа за 2022 год по видам источников поступлений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圆角矩形 19">
            <a:extLst>
              <a:ext uri="{FF2B5EF4-FFF2-40B4-BE49-F238E27FC236}">
                <a16:creationId xmlns:a16="http://schemas.microsoft.com/office/drawing/2014/main" id="{A8A9305C-9210-9D4A-8AF9-2B0D018C7AEB}"/>
              </a:ext>
            </a:extLst>
          </p:cNvPr>
          <p:cNvSpPr/>
          <p:nvPr/>
        </p:nvSpPr>
        <p:spPr>
          <a:xfrm>
            <a:off x="1624389" y="1482027"/>
            <a:ext cx="5366584" cy="441447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050" dirty="0"/>
          </a:p>
        </p:txBody>
      </p:sp>
      <p:sp>
        <p:nvSpPr>
          <p:cNvPr id="7" name="圆角矩形 20">
            <a:extLst>
              <a:ext uri="{FF2B5EF4-FFF2-40B4-BE49-F238E27FC236}">
                <a16:creationId xmlns:a16="http://schemas.microsoft.com/office/drawing/2014/main" id="{45DD1BE6-3D92-9F4B-B6BE-4F6813166718}"/>
              </a:ext>
            </a:extLst>
          </p:cNvPr>
          <p:cNvSpPr/>
          <p:nvPr/>
        </p:nvSpPr>
        <p:spPr>
          <a:xfrm>
            <a:off x="1672018" y="1525557"/>
            <a:ext cx="3030325" cy="3350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r"/>
            <a:r>
              <a:rPr lang="ru-RU" altLang="zh-CN" sz="1200" dirty="0" smtClean="0">
                <a:latin typeface="微软雅黑" pitchFamily="34" charset="-122"/>
                <a:ea typeface="微软雅黑" pitchFamily="34" charset="-122"/>
              </a:rPr>
              <a:t>1 162 268,89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19">
            <a:extLst>
              <a:ext uri="{FF2B5EF4-FFF2-40B4-BE49-F238E27FC236}">
                <a16:creationId xmlns:a16="http://schemas.microsoft.com/office/drawing/2014/main" id="{A8A9305C-9210-9D4A-8AF9-2B0D018C7AEB}"/>
              </a:ext>
            </a:extLst>
          </p:cNvPr>
          <p:cNvSpPr/>
          <p:nvPr/>
        </p:nvSpPr>
        <p:spPr>
          <a:xfrm>
            <a:off x="1624389" y="1946955"/>
            <a:ext cx="5366584" cy="44144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050" dirty="0"/>
          </a:p>
        </p:txBody>
      </p:sp>
      <p:sp>
        <p:nvSpPr>
          <p:cNvPr id="9" name="圆角矩形 20">
            <a:extLst>
              <a:ext uri="{FF2B5EF4-FFF2-40B4-BE49-F238E27FC236}">
                <a16:creationId xmlns:a16="http://schemas.microsoft.com/office/drawing/2014/main" id="{45DD1BE6-3D92-9F4B-B6BE-4F6813166718}"/>
              </a:ext>
            </a:extLst>
          </p:cNvPr>
          <p:cNvSpPr/>
          <p:nvPr/>
        </p:nvSpPr>
        <p:spPr>
          <a:xfrm>
            <a:off x="1672018" y="1990485"/>
            <a:ext cx="2833307" cy="33502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r"/>
            <a:r>
              <a:rPr lang="ru-RU" altLang="zh-CN" sz="1200" dirty="0" smtClean="0">
                <a:latin typeface="微软雅黑" pitchFamily="34" charset="-122"/>
                <a:ea typeface="微软雅黑" pitchFamily="34" charset="-122"/>
              </a:rPr>
              <a:t>1 124 196,85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7275"/>
            <a:ext cx="2581005" cy="2134050"/>
          </a:xfrm>
          <a:prstGeom prst="rect">
            <a:avLst/>
          </a:prstGeom>
        </p:spPr>
      </p:pic>
      <p:sp>
        <p:nvSpPr>
          <p:cNvPr id="13" name="圆角矩形 19">
            <a:extLst>
              <a:ext uri="{FF2B5EF4-FFF2-40B4-BE49-F238E27FC236}">
                <a16:creationId xmlns:a16="http://schemas.microsoft.com/office/drawing/2014/main" id="{A8A9305C-9210-9D4A-8AF9-2B0D018C7AEB}"/>
              </a:ext>
            </a:extLst>
          </p:cNvPr>
          <p:cNvSpPr/>
          <p:nvPr/>
        </p:nvSpPr>
        <p:spPr>
          <a:xfrm>
            <a:off x="5388139" y="4779747"/>
            <a:ext cx="5366584" cy="441447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050" dirty="0"/>
          </a:p>
        </p:txBody>
      </p:sp>
      <p:sp>
        <p:nvSpPr>
          <p:cNvPr id="14" name="圆角矩形 20">
            <a:extLst>
              <a:ext uri="{FF2B5EF4-FFF2-40B4-BE49-F238E27FC236}">
                <a16:creationId xmlns:a16="http://schemas.microsoft.com/office/drawing/2014/main" id="{45DD1BE6-3D92-9F4B-B6BE-4F6813166718}"/>
              </a:ext>
            </a:extLst>
          </p:cNvPr>
          <p:cNvSpPr/>
          <p:nvPr/>
        </p:nvSpPr>
        <p:spPr>
          <a:xfrm>
            <a:off x="7267575" y="4832956"/>
            <a:ext cx="3355969" cy="3350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r"/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90385">
            <a:off x="9523421" y="4300258"/>
            <a:ext cx="2887654" cy="238759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249739" y="4286626"/>
            <a:ext cx="165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0740" y="5401476"/>
            <a:ext cx="2892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83" y="4015268"/>
            <a:ext cx="869270" cy="86927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064" y="5210971"/>
            <a:ext cx="812119" cy="81924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179032" y="2420531"/>
            <a:ext cx="4257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за счет собственных средств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57800" y="5719130"/>
            <a:ext cx="484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за счет межбюджетных трансфертов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14038" y="4804084"/>
            <a:ext cx="1647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1 435 973,12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21018" y="5251261"/>
            <a:ext cx="1647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1 359 863,70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2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758;p47">
            <a:extLst>
              <a:ext uri="{FF2B5EF4-FFF2-40B4-BE49-F238E27FC236}">
                <a16:creationId xmlns:a16="http://schemas.microsoft.com/office/drawing/2014/main" id="{55EACDDA-3740-425C-A85F-39C3254CEFD2}"/>
              </a:ext>
            </a:extLst>
          </p:cNvPr>
          <p:cNvSpPr/>
          <p:nvPr/>
        </p:nvSpPr>
        <p:spPr>
          <a:xfrm>
            <a:off x="4811699" y="1699798"/>
            <a:ext cx="1332441" cy="2215349"/>
          </a:xfrm>
          <a:custGeom>
            <a:avLst/>
            <a:gdLst/>
            <a:ahLst/>
            <a:cxnLst/>
            <a:rect l="l" t="t" r="r" b="b"/>
            <a:pathLst>
              <a:path w="31982" h="53174" extrusionOk="0">
                <a:moveTo>
                  <a:pt x="763" y="21479"/>
                </a:moveTo>
                <a:lnTo>
                  <a:pt x="20670" y="1215"/>
                </a:lnTo>
                <a:cubicBezTo>
                  <a:pt x="21849" y="0"/>
                  <a:pt x="23909" y="548"/>
                  <a:pt x="24337" y="2191"/>
                </a:cubicBezTo>
                <a:lnTo>
                  <a:pt x="31791" y="30528"/>
                </a:lnTo>
                <a:cubicBezTo>
                  <a:pt x="31981" y="31290"/>
                  <a:pt x="31755" y="32100"/>
                  <a:pt x="31195" y="32647"/>
                </a:cubicBezTo>
                <a:lnTo>
                  <a:pt x="11288" y="52019"/>
                </a:lnTo>
                <a:cubicBezTo>
                  <a:pt x="10097" y="53174"/>
                  <a:pt x="8097" y="52626"/>
                  <a:pt x="7657" y="51019"/>
                </a:cubicBezTo>
                <a:lnTo>
                  <a:pt x="203" y="23587"/>
                </a:lnTo>
                <a:cubicBezTo>
                  <a:pt x="1" y="22837"/>
                  <a:pt x="215" y="22039"/>
                  <a:pt x="763" y="21479"/>
                </a:cubicBezTo>
                <a:close/>
              </a:path>
            </a:pathLst>
          </a:custGeom>
          <a:solidFill>
            <a:srgbClr val="2BBBC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Google Shape;1759;p47">
            <a:extLst>
              <a:ext uri="{FF2B5EF4-FFF2-40B4-BE49-F238E27FC236}">
                <a16:creationId xmlns:a16="http://schemas.microsoft.com/office/drawing/2014/main" id="{DB9B250C-E67F-41E1-998F-1B102CA8F674}"/>
              </a:ext>
            </a:extLst>
          </p:cNvPr>
          <p:cNvSpPr/>
          <p:nvPr/>
        </p:nvSpPr>
        <p:spPr>
          <a:xfrm>
            <a:off x="4651507" y="1674510"/>
            <a:ext cx="1332400" cy="2215349"/>
          </a:xfrm>
          <a:custGeom>
            <a:avLst/>
            <a:gdLst/>
            <a:ahLst/>
            <a:cxnLst/>
            <a:rect l="l" t="t" r="r" b="b"/>
            <a:pathLst>
              <a:path w="31981" h="53174" fill="none" extrusionOk="0">
                <a:moveTo>
                  <a:pt x="750" y="21479"/>
                </a:moveTo>
                <a:lnTo>
                  <a:pt x="20657" y="1215"/>
                </a:lnTo>
                <a:cubicBezTo>
                  <a:pt x="21848" y="0"/>
                  <a:pt x="23896" y="548"/>
                  <a:pt x="24325" y="2191"/>
                </a:cubicBezTo>
                <a:lnTo>
                  <a:pt x="31778" y="30540"/>
                </a:lnTo>
                <a:cubicBezTo>
                  <a:pt x="31980" y="31302"/>
                  <a:pt x="31754" y="32111"/>
                  <a:pt x="31183" y="32659"/>
                </a:cubicBezTo>
                <a:lnTo>
                  <a:pt x="11275" y="52019"/>
                </a:lnTo>
                <a:cubicBezTo>
                  <a:pt x="10085" y="53173"/>
                  <a:pt x="8084" y="52626"/>
                  <a:pt x="7656" y="51030"/>
                </a:cubicBezTo>
                <a:lnTo>
                  <a:pt x="203" y="23586"/>
                </a:lnTo>
                <a:cubicBezTo>
                  <a:pt x="0" y="22836"/>
                  <a:pt x="203" y="22039"/>
                  <a:pt x="750" y="21479"/>
                </a:cubicBezTo>
                <a:close/>
              </a:path>
            </a:pathLst>
          </a:custGeom>
          <a:noFill/>
          <a:ln w="11300" cap="flat" cmpd="sng">
            <a:solidFill>
              <a:schemeClr val="bg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Google Shape;1760;p47">
            <a:extLst>
              <a:ext uri="{FF2B5EF4-FFF2-40B4-BE49-F238E27FC236}">
                <a16:creationId xmlns:a16="http://schemas.microsoft.com/office/drawing/2014/main" id="{4855BB7A-65AB-4788-9AFC-DCE644C3E751}"/>
              </a:ext>
            </a:extLst>
          </p:cNvPr>
          <p:cNvSpPr/>
          <p:nvPr/>
        </p:nvSpPr>
        <p:spPr>
          <a:xfrm>
            <a:off x="5104125" y="2577623"/>
            <a:ext cx="305093" cy="720507"/>
          </a:xfrm>
          <a:custGeom>
            <a:avLst/>
            <a:gdLst/>
            <a:ahLst/>
            <a:cxnLst/>
            <a:rect l="l" t="t" r="r" b="b"/>
            <a:pathLst>
              <a:path w="7323" h="17294" extrusionOk="0">
                <a:moveTo>
                  <a:pt x="2772" y="1942"/>
                </a:moveTo>
                <a:cubicBezTo>
                  <a:pt x="3111" y="1942"/>
                  <a:pt x="3447" y="2188"/>
                  <a:pt x="3774" y="2682"/>
                </a:cubicBezTo>
                <a:cubicBezTo>
                  <a:pt x="4310" y="3480"/>
                  <a:pt x="4834" y="4956"/>
                  <a:pt x="5358" y="7100"/>
                </a:cubicBezTo>
                <a:cubicBezTo>
                  <a:pt x="5870" y="9231"/>
                  <a:pt x="6108" y="10957"/>
                  <a:pt x="6084" y="12291"/>
                </a:cubicBezTo>
                <a:cubicBezTo>
                  <a:pt x="6060" y="13600"/>
                  <a:pt x="5763" y="14529"/>
                  <a:pt x="5203" y="15041"/>
                </a:cubicBezTo>
                <a:cubicBezTo>
                  <a:pt x="4984" y="15241"/>
                  <a:pt x="4767" y="15341"/>
                  <a:pt x="4552" y="15341"/>
                </a:cubicBezTo>
                <a:cubicBezTo>
                  <a:pt x="4215" y="15341"/>
                  <a:pt x="3882" y="15098"/>
                  <a:pt x="3548" y="14612"/>
                </a:cubicBezTo>
                <a:cubicBezTo>
                  <a:pt x="3012" y="13803"/>
                  <a:pt x="2488" y="12326"/>
                  <a:pt x="1976" y="10195"/>
                </a:cubicBezTo>
                <a:cubicBezTo>
                  <a:pt x="1465" y="8064"/>
                  <a:pt x="1214" y="6326"/>
                  <a:pt x="1238" y="5016"/>
                </a:cubicBezTo>
                <a:cubicBezTo>
                  <a:pt x="1262" y="3682"/>
                  <a:pt x="1560" y="2754"/>
                  <a:pt x="2119" y="2242"/>
                </a:cubicBezTo>
                <a:cubicBezTo>
                  <a:pt x="2337" y="2042"/>
                  <a:pt x="2555" y="1942"/>
                  <a:pt x="2772" y="1942"/>
                </a:cubicBezTo>
                <a:close/>
                <a:moveTo>
                  <a:pt x="2949" y="0"/>
                </a:moveTo>
                <a:cubicBezTo>
                  <a:pt x="2548" y="0"/>
                  <a:pt x="2136" y="192"/>
                  <a:pt x="1715" y="575"/>
                </a:cubicBezTo>
                <a:cubicBezTo>
                  <a:pt x="810" y="1408"/>
                  <a:pt x="298" y="2730"/>
                  <a:pt x="143" y="4552"/>
                </a:cubicBezTo>
                <a:cubicBezTo>
                  <a:pt x="0" y="6361"/>
                  <a:pt x="250" y="8576"/>
                  <a:pt x="881" y="11207"/>
                </a:cubicBezTo>
                <a:cubicBezTo>
                  <a:pt x="1512" y="13815"/>
                  <a:pt x="2227" y="15601"/>
                  <a:pt x="3036" y="16553"/>
                </a:cubicBezTo>
                <a:cubicBezTo>
                  <a:pt x="3466" y="17046"/>
                  <a:pt x="3908" y="17294"/>
                  <a:pt x="4365" y="17294"/>
                </a:cubicBezTo>
                <a:cubicBezTo>
                  <a:pt x="4769" y="17294"/>
                  <a:pt x="5183" y="17099"/>
                  <a:pt x="5608" y="16708"/>
                </a:cubicBezTo>
                <a:cubicBezTo>
                  <a:pt x="6513" y="15886"/>
                  <a:pt x="7025" y="14565"/>
                  <a:pt x="7168" y="12755"/>
                </a:cubicBezTo>
                <a:cubicBezTo>
                  <a:pt x="7322" y="10933"/>
                  <a:pt x="7072" y="8707"/>
                  <a:pt x="6441" y="6099"/>
                </a:cubicBezTo>
                <a:cubicBezTo>
                  <a:pt x="5810" y="3468"/>
                  <a:pt x="5096" y="1694"/>
                  <a:pt x="4286" y="754"/>
                </a:cubicBezTo>
                <a:cubicBezTo>
                  <a:pt x="3854" y="251"/>
                  <a:pt x="3408" y="0"/>
                  <a:pt x="294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Google Shape;1761;p47">
            <a:extLst>
              <a:ext uri="{FF2B5EF4-FFF2-40B4-BE49-F238E27FC236}">
                <a16:creationId xmlns:a16="http://schemas.microsoft.com/office/drawing/2014/main" id="{9AD2DFEB-63AA-4FBA-A257-B45CEB1C21B8}"/>
              </a:ext>
            </a:extLst>
          </p:cNvPr>
          <p:cNvSpPr/>
          <p:nvPr/>
        </p:nvSpPr>
        <p:spPr>
          <a:xfrm>
            <a:off x="5383388" y="2316817"/>
            <a:ext cx="348254" cy="757504"/>
          </a:xfrm>
          <a:custGeom>
            <a:avLst/>
            <a:gdLst/>
            <a:ahLst/>
            <a:cxnLst/>
            <a:rect l="l" t="t" r="r" b="b"/>
            <a:pathLst>
              <a:path w="8359" h="18182" extrusionOk="0">
                <a:moveTo>
                  <a:pt x="2834" y="1"/>
                </a:moveTo>
                <a:lnTo>
                  <a:pt x="1739" y="1001"/>
                </a:lnTo>
                <a:lnTo>
                  <a:pt x="0" y="3525"/>
                </a:lnTo>
                <a:lnTo>
                  <a:pt x="453" y="5442"/>
                </a:lnTo>
                <a:lnTo>
                  <a:pt x="2215" y="2906"/>
                </a:lnTo>
                <a:lnTo>
                  <a:pt x="5072" y="14776"/>
                </a:lnTo>
                <a:lnTo>
                  <a:pt x="3286" y="16408"/>
                </a:lnTo>
                <a:lnTo>
                  <a:pt x="3715" y="18182"/>
                </a:lnTo>
                <a:lnTo>
                  <a:pt x="8358" y="13919"/>
                </a:lnTo>
                <a:lnTo>
                  <a:pt x="7930" y="12145"/>
                </a:lnTo>
                <a:lnTo>
                  <a:pt x="6144" y="13788"/>
                </a:lnTo>
                <a:lnTo>
                  <a:pt x="283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Google Shape;1763;p47">
            <a:extLst>
              <a:ext uri="{FF2B5EF4-FFF2-40B4-BE49-F238E27FC236}">
                <a16:creationId xmlns:a16="http://schemas.microsoft.com/office/drawing/2014/main" id="{CC7B8D01-A72A-4F3F-B478-D034C14AC5FA}"/>
              </a:ext>
            </a:extLst>
          </p:cNvPr>
          <p:cNvSpPr/>
          <p:nvPr/>
        </p:nvSpPr>
        <p:spPr>
          <a:xfrm>
            <a:off x="5970951" y="1613975"/>
            <a:ext cx="1680655" cy="1681613"/>
          </a:xfrm>
          <a:custGeom>
            <a:avLst/>
            <a:gdLst/>
            <a:ahLst/>
            <a:cxnLst/>
            <a:rect l="l" t="t" r="r" b="b"/>
            <a:pathLst>
              <a:path w="40340" h="40363" extrusionOk="0">
                <a:moveTo>
                  <a:pt x="37279" y="39958"/>
                </a:moveTo>
                <a:lnTo>
                  <a:pt x="9478" y="33052"/>
                </a:lnTo>
                <a:cubicBezTo>
                  <a:pt x="8704" y="32862"/>
                  <a:pt x="8097" y="32267"/>
                  <a:pt x="7895" y="31493"/>
                </a:cubicBezTo>
                <a:lnTo>
                  <a:pt x="429" y="3108"/>
                </a:lnTo>
                <a:cubicBezTo>
                  <a:pt x="1" y="1489"/>
                  <a:pt x="1501" y="1"/>
                  <a:pt x="3120" y="453"/>
                </a:cubicBezTo>
                <a:lnTo>
                  <a:pt x="30921" y="8085"/>
                </a:lnTo>
                <a:cubicBezTo>
                  <a:pt x="31671" y="8287"/>
                  <a:pt x="32243" y="8871"/>
                  <a:pt x="32445" y="9621"/>
                </a:cubicBezTo>
                <a:lnTo>
                  <a:pt x="39911" y="37267"/>
                </a:lnTo>
                <a:cubicBezTo>
                  <a:pt x="40339" y="38875"/>
                  <a:pt x="38887" y="40363"/>
                  <a:pt x="37279" y="39958"/>
                </a:cubicBezTo>
                <a:close/>
              </a:path>
            </a:pathLst>
          </a:custGeom>
          <a:solidFill>
            <a:srgbClr val="FF6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Google Shape;1764;p47">
            <a:extLst>
              <a:ext uri="{FF2B5EF4-FFF2-40B4-BE49-F238E27FC236}">
                <a16:creationId xmlns:a16="http://schemas.microsoft.com/office/drawing/2014/main" id="{36C263D9-4F2A-4BB5-B3A2-EF03BAE74F92}"/>
              </a:ext>
            </a:extLst>
          </p:cNvPr>
          <p:cNvSpPr/>
          <p:nvPr/>
        </p:nvSpPr>
        <p:spPr>
          <a:xfrm>
            <a:off x="6099437" y="1469156"/>
            <a:ext cx="1680613" cy="1681613"/>
          </a:xfrm>
          <a:custGeom>
            <a:avLst/>
            <a:gdLst/>
            <a:ahLst/>
            <a:cxnLst/>
            <a:rect l="l" t="t" r="r" b="b"/>
            <a:pathLst>
              <a:path w="40339" h="40363" fill="none" extrusionOk="0">
                <a:moveTo>
                  <a:pt x="37267" y="39957"/>
                </a:moveTo>
                <a:lnTo>
                  <a:pt x="9466" y="33052"/>
                </a:lnTo>
                <a:cubicBezTo>
                  <a:pt x="8692" y="32861"/>
                  <a:pt x="8085" y="32266"/>
                  <a:pt x="7882" y="31492"/>
                </a:cubicBezTo>
                <a:lnTo>
                  <a:pt x="429" y="3108"/>
                </a:lnTo>
                <a:cubicBezTo>
                  <a:pt x="0" y="1488"/>
                  <a:pt x="1489" y="0"/>
                  <a:pt x="3108" y="453"/>
                </a:cubicBezTo>
                <a:lnTo>
                  <a:pt x="30909" y="8084"/>
                </a:lnTo>
                <a:cubicBezTo>
                  <a:pt x="31659" y="8287"/>
                  <a:pt x="32243" y="8870"/>
                  <a:pt x="32445" y="9620"/>
                </a:cubicBezTo>
                <a:lnTo>
                  <a:pt x="39898" y="37278"/>
                </a:lnTo>
                <a:cubicBezTo>
                  <a:pt x="40339" y="38874"/>
                  <a:pt x="38886" y="40362"/>
                  <a:pt x="37267" y="39957"/>
                </a:cubicBezTo>
                <a:close/>
              </a:path>
            </a:pathLst>
          </a:custGeom>
          <a:noFill/>
          <a:ln w="11300" cap="flat" cmpd="sng">
            <a:solidFill>
              <a:schemeClr val="bg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Google Shape;1765;p47">
            <a:extLst>
              <a:ext uri="{FF2B5EF4-FFF2-40B4-BE49-F238E27FC236}">
                <a16:creationId xmlns:a16="http://schemas.microsoft.com/office/drawing/2014/main" id="{02E8A1BC-8A4C-43A7-A599-3B1EA9E6DE88}"/>
              </a:ext>
            </a:extLst>
          </p:cNvPr>
          <p:cNvSpPr/>
          <p:nvPr/>
        </p:nvSpPr>
        <p:spPr>
          <a:xfrm>
            <a:off x="6506478" y="1969603"/>
            <a:ext cx="355712" cy="670388"/>
          </a:xfrm>
          <a:custGeom>
            <a:avLst/>
            <a:gdLst/>
            <a:ahLst/>
            <a:cxnLst/>
            <a:rect l="l" t="t" r="r" b="b"/>
            <a:pathLst>
              <a:path w="8538" h="16091" extrusionOk="0">
                <a:moveTo>
                  <a:pt x="2628" y="1695"/>
                </a:moveTo>
                <a:cubicBezTo>
                  <a:pt x="2747" y="1695"/>
                  <a:pt x="2875" y="1715"/>
                  <a:pt x="3013" y="1756"/>
                </a:cubicBezTo>
                <a:cubicBezTo>
                  <a:pt x="3751" y="1982"/>
                  <a:pt x="4418" y="2660"/>
                  <a:pt x="5001" y="3827"/>
                </a:cubicBezTo>
                <a:cubicBezTo>
                  <a:pt x="5585" y="4982"/>
                  <a:pt x="6085" y="6601"/>
                  <a:pt x="6501" y="8709"/>
                </a:cubicBezTo>
                <a:cubicBezTo>
                  <a:pt x="6930" y="10792"/>
                  <a:pt x="7049" y="12316"/>
                  <a:pt x="6894" y="13257"/>
                </a:cubicBezTo>
                <a:cubicBezTo>
                  <a:pt x="6759" y="14012"/>
                  <a:pt x="6435" y="14389"/>
                  <a:pt x="5916" y="14389"/>
                </a:cubicBezTo>
                <a:cubicBezTo>
                  <a:pt x="5796" y="14389"/>
                  <a:pt x="5666" y="14369"/>
                  <a:pt x="5525" y="14329"/>
                </a:cubicBezTo>
                <a:cubicBezTo>
                  <a:pt x="4787" y="14114"/>
                  <a:pt x="4132" y="13424"/>
                  <a:pt x="3537" y="12281"/>
                </a:cubicBezTo>
                <a:cubicBezTo>
                  <a:pt x="2965" y="11114"/>
                  <a:pt x="2465" y="9495"/>
                  <a:pt x="2036" y="7399"/>
                </a:cubicBezTo>
                <a:cubicBezTo>
                  <a:pt x="1620" y="5292"/>
                  <a:pt x="1489" y="3780"/>
                  <a:pt x="1655" y="2839"/>
                </a:cubicBezTo>
                <a:cubicBezTo>
                  <a:pt x="1791" y="2074"/>
                  <a:pt x="2115" y="1695"/>
                  <a:pt x="2628" y="1695"/>
                </a:cubicBezTo>
                <a:close/>
                <a:moveTo>
                  <a:pt x="1919" y="0"/>
                </a:moveTo>
                <a:cubicBezTo>
                  <a:pt x="1153" y="0"/>
                  <a:pt x="632" y="454"/>
                  <a:pt x="358" y="1351"/>
                </a:cubicBezTo>
                <a:cubicBezTo>
                  <a:pt x="1" y="2518"/>
                  <a:pt x="84" y="4399"/>
                  <a:pt x="596" y="6971"/>
                </a:cubicBezTo>
                <a:cubicBezTo>
                  <a:pt x="1108" y="9542"/>
                  <a:pt x="1822" y="11602"/>
                  <a:pt x="2715" y="13138"/>
                </a:cubicBezTo>
                <a:cubicBezTo>
                  <a:pt x="3620" y="14674"/>
                  <a:pt x="4668" y="15614"/>
                  <a:pt x="5858" y="15972"/>
                </a:cubicBezTo>
                <a:cubicBezTo>
                  <a:pt x="6132" y="16051"/>
                  <a:pt x="6383" y="16091"/>
                  <a:pt x="6613" y="16091"/>
                </a:cubicBezTo>
                <a:cubicBezTo>
                  <a:pt x="7383" y="16091"/>
                  <a:pt x="7905" y="15644"/>
                  <a:pt x="8180" y="14745"/>
                </a:cubicBezTo>
                <a:cubicBezTo>
                  <a:pt x="8537" y="13567"/>
                  <a:pt x="8454" y="11697"/>
                  <a:pt x="7942" y="9126"/>
                </a:cubicBezTo>
                <a:cubicBezTo>
                  <a:pt x="7430" y="6542"/>
                  <a:pt x="6716" y="4494"/>
                  <a:pt x="5811" y="2958"/>
                </a:cubicBezTo>
                <a:cubicBezTo>
                  <a:pt x="4918" y="1410"/>
                  <a:pt x="3870" y="470"/>
                  <a:pt x="2679" y="124"/>
                </a:cubicBezTo>
                <a:cubicBezTo>
                  <a:pt x="2404" y="42"/>
                  <a:pt x="2150" y="0"/>
                  <a:pt x="191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Google Shape;1766;p47">
            <a:extLst>
              <a:ext uri="{FF2B5EF4-FFF2-40B4-BE49-F238E27FC236}">
                <a16:creationId xmlns:a16="http://schemas.microsoft.com/office/drawing/2014/main" id="{C6117347-D673-441E-9B01-1915874523DE}"/>
              </a:ext>
            </a:extLst>
          </p:cNvPr>
          <p:cNvSpPr/>
          <p:nvPr/>
        </p:nvSpPr>
        <p:spPr>
          <a:xfrm>
            <a:off x="6867606" y="2075384"/>
            <a:ext cx="399833" cy="699051"/>
          </a:xfrm>
          <a:custGeom>
            <a:avLst/>
            <a:gdLst/>
            <a:ahLst/>
            <a:cxnLst/>
            <a:rect l="l" t="t" r="r" b="b"/>
            <a:pathLst>
              <a:path w="9597" h="16779" extrusionOk="0">
                <a:moveTo>
                  <a:pt x="1614" y="1"/>
                </a:moveTo>
                <a:cubicBezTo>
                  <a:pt x="1568" y="1"/>
                  <a:pt x="1523" y="1"/>
                  <a:pt x="1477" y="2"/>
                </a:cubicBezTo>
                <a:cubicBezTo>
                  <a:pt x="1012" y="26"/>
                  <a:pt x="512" y="121"/>
                  <a:pt x="0" y="288"/>
                </a:cubicBezTo>
                <a:lnTo>
                  <a:pt x="429" y="2372"/>
                </a:lnTo>
                <a:cubicBezTo>
                  <a:pt x="905" y="2086"/>
                  <a:pt x="1369" y="1907"/>
                  <a:pt x="1822" y="1824"/>
                </a:cubicBezTo>
                <a:cubicBezTo>
                  <a:pt x="1986" y="1794"/>
                  <a:pt x="2152" y="1779"/>
                  <a:pt x="2318" y="1779"/>
                </a:cubicBezTo>
                <a:cubicBezTo>
                  <a:pt x="2609" y="1779"/>
                  <a:pt x="2899" y="1824"/>
                  <a:pt x="3179" y="1907"/>
                </a:cubicBezTo>
                <a:cubicBezTo>
                  <a:pt x="3822" y="2086"/>
                  <a:pt x="4382" y="2503"/>
                  <a:pt x="4882" y="3122"/>
                </a:cubicBezTo>
                <a:cubicBezTo>
                  <a:pt x="5382" y="3753"/>
                  <a:pt x="5715" y="4467"/>
                  <a:pt x="5882" y="5289"/>
                </a:cubicBezTo>
                <a:cubicBezTo>
                  <a:pt x="5977" y="5777"/>
                  <a:pt x="5989" y="6265"/>
                  <a:pt x="5906" y="6729"/>
                </a:cubicBezTo>
                <a:cubicBezTo>
                  <a:pt x="5834" y="7182"/>
                  <a:pt x="5632" y="7718"/>
                  <a:pt x="5322" y="8325"/>
                </a:cubicBezTo>
                <a:cubicBezTo>
                  <a:pt x="5156" y="8646"/>
                  <a:pt x="4739" y="9361"/>
                  <a:pt x="4072" y="10456"/>
                </a:cubicBezTo>
                <a:cubicBezTo>
                  <a:pt x="3405" y="11540"/>
                  <a:pt x="2882" y="12409"/>
                  <a:pt x="2501" y="13064"/>
                </a:cubicBezTo>
                <a:lnTo>
                  <a:pt x="2846" y="14802"/>
                </a:lnTo>
                <a:lnTo>
                  <a:pt x="9597" y="16778"/>
                </a:lnTo>
                <a:lnTo>
                  <a:pt x="9251" y="15040"/>
                </a:lnTo>
                <a:lnTo>
                  <a:pt x="4227" y="13575"/>
                </a:lnTo>
                <a:cubicBezTo>
                  <a:pt x="5049" y="12218"/>
                  <a:pt x="5680" y="11159"/>
                  <a:pt x="6132" y="10397"/>
                </a:cubicBezTo>
                <a:cubicBezTo>
                  <a:pt x="6573" y="9635"/>
                  <a:pt x="6834" y="9182"/>
                  <a:pt x="6918" y="9015"/>
                </a:cubicBezTo>
                <a:cubicBezTo>
                  <a:pt x="7192" y="8372"/>
                  <a:pt x="7358" y="7801"/>
                  <a:pt x="7406" y="7289"/>
                </a:cubicBezTo>
                <a:cubicBezTo>
                  <a:pt x="7465" y="6777"/>
                  <a:pt x="7418" y="6206"/>
                  <a:pt x="7299" y="5575"/>
                </a:cubicBezTo>
                <a:cubicBezTo>
                  <a:pt x="7037" y="4253"/>
                  <a:pt x="6489" y="3098"/>
                  <a:pt x="5680" y="2110"/>
                </a:cubicBezTo>
                <a:cubicBezTo>
                  <a:pt x="4870" y="1133"/>
                  <a:pt x="3906" y="479"/>
                  <a:pt x="2810" y="157"/>
                </a:cubicBezTo>
                <a:cubicBezTo>
                  <a:pt x="2435" y="50"/>
                  <a:pt x="2030" y="1"/>
                  <a:pt x="161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Google Shape;1768;p47">
            <a:extLst>
              <a:ext uri="{FF2B5EF4-FFF2-40B4-BE49-F238E27FC236}">
                <a16:creationId xmlns:a16="http://schemas.microsoft.com/office/drawing/2014/main" id="{77E51F56-A26A-484B-9AC6-F86758930181}"/>
              </a:ext>
            </a:extLst>
          </p:cNvPr>
          <p:cNvSpPr/>
          <p:nvPr/>
        </p:nvSpPr>
        <p:spPr>
          <a:xfrm>
            <a:off x="5339455" y="3111097"/>
            <a:ext cx="2208891" cy="1306112"/>
          </a:xfrm>
          <a:custGeom>
            <a:avLst/>
            <a:gdLst/>
            <a:ahLst/>
            <a:cxnLst/>
            <a:rect l="l" t="t" r="r" b="b"/>
            <a:pathLst>
              <a:path w="53019" h="31350" extrusionOk="0">
                <a:moveTo>
                  <a:pt x="29290" y="31147"/>
                </a:moveTo>
                <a:lnTo>
                  <a:pt x="2155" y="23730"/>
                </a:lnTo>
                <a:cubicBezTo>
                  <a:pt x="524" y="23289"/>
                  <a:pt x="0" y="21241"/>
                  <a:pt x="1215" y="20063"/>
                </a:cubicBezTo>
                <a:lnTo>
                  <a:pt x="21086" y="739"/>
                </a:lnTo>
                <a:cubicBezTo>
                  <a:pt x="21622" y="203"/>
                  <a:pt x="22396" y="1"/>
                  <a:pt x="23134" y="179"/>
                </a:cubicBezTo>
                <a:lnTo>
                  <a:pt x="50804" y="7049"/>
                </a:lnTo>
                <a:cubicBezTo>
                  <a:pt x="52459" y="7466"/>
                  <a:pt x="53019" y="9538"/>
                  <a:pt x="51792" y="10740"/>
                </a:cubicBezTo>
                <a:lnTo>
                  <a:pt x="31385" y="30600"/>
                </a:lnTo>
                <a:cubicBezTo>
                  <a:pt x="30825" y="31147"/>
                  <a:pt x="30028" y="31350"/>
                  <a:pt x="29290" y="311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Google Shape;1769;p47">
            <a:extLst>
              <a:ext uri="{FF2B5EF4-FFF2-40B4-BE49-F238E27FC236}">
                <a16:creationId xmlns:a16="http://schemas.microsoft.com/office/drawing/2014/main" id="{685B9817-F591-4D20-B2EB-DA55494C6A59}"/>
              </a:ext>
            </a:extLst>
          </p:cNvPr>
          <p:cNvSpPr/>
          <p:nvPr/>
        </p:nvSpPr>
        <p:spPr>
          <a:xfrm>
            <a:off x="5371763" y="3323335"/>
            <a:ext cx="2209391" cy="1306112"/>
          </a:xfrm>
          <a:custGeom>
            <a:avLst/>
            <a:gdLst/>
            <a:ahLst/>
            <a:cxnLst/>
            <a:rect l="l" t="t" r="r" b="b"/>
            <a:pathLst>
              <a:path w="53031" h="31350" fill="none" extrusionOk="0">
                <a:moveTo>
                  <a:pt x="29289" y="31147"/>
                </a:moveTo>
                <a:lnTo>
                  <a:pt x="2167" y="23742"/>
                </a:lnTo>
                <a:cubicBezTo>
                  <a:pt x="536" y="23289"/>
                  <a:pt x="0" y="21241"/>
                  <a:pt x="1214" y="20063"/>
                </a:cubicBezTo>
                <a:lnTo>
                  <a:pt x="21086" y="739"/>
                </a:lnTo>
                <a:cubicBezTo>
                  <a:pt x="21622" y="215"/>
                  <a:pt x="22396" y="1"/>
                  <a:pt x="23134" y="191"/>
                </a:cubicBezTo>
                <a:lnTo>
                  <a:pt x="50804" y="7061"/>
                </a:lnTo>
                <a:cubicBezTo>
                  <a:pt x="52459" y="7466"/>
                  <a:pt x="53030" y="9549"/>
                  <a:pt x="51804" y="10740"/>
                </a:cubicBezTo>
                <a:lnTo>
                  <a:pt x="31385" y="30611"/>
                </a:lnTo>
                <a:cubicBezTo>
                  <a:pt x="30837" y="31147"/>
                  <a:pt x="30039" y="31350"/>
                  <a:pt x="29289" y="31147"/>
                </a:cubicBezTo>
                <a:close/>
              </a:path>
            </a:pathLst>
          </a:custGeom>
          <a:noFill/>
          <a:ln w="11300" cap="flat" cmpd="sng">
            <a:solidFill>
              <a:schemeClr val="bg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Google Shape;1770;p47">
            <a:extLst>
              <a:ext uri="{FF2B5EF4-FFF2-40B4-BE49-F238E27FC236}">
                <a16:creationId xmlns:a16="http://schemas.microsoft.com/office/drawing/2014/main" id="{98DDFC5B-D23B-4A85-9319-1C6B4F063851}"/>
              </a:ext>
            </a:extLst>
          </p:cNvPr>
          <p:cNvSpPr/>
          <p:nvPr/>
        </p:nvSpPr>
        <p:spPr>
          <a:xfrm>
            <a:off x="6043858" y="3611637"/>
            <a:ext cx="575480" cy="487615"/>
          </a:xfrm>
          <a:custGeom>
            <a:avLst/>
            <a:gdLst/>
            <a:ahLst/>
            <a:cxnLst/>
            <a:rect l="l" t="t" r="r" b="b"/>
            <a:pathLst>
              <a:path w="13813" h="11704" extrusionOk="0">
                <a:moveTo>
                  <a:pt x="10378" y="1278"/>
                </a:moveTo>
                <a:cubicBezTo>
                  <a:pt x="10633" y="1278"/>
                  <a:pt x="10872" y="1319"/>
                  <a:pt x="11098" y="1403"/>
                </a:cubicBezTo>
                <a:cubicBezTo>
                  <a:pt x="11836" y="1665"/>
                  <a:pt x="12038" y="2236"/>
                  <a:pt x="11705" y="3118"/>
                </a:cubicBezTo>
                <a:cubicBezTo>
                  <a:pt x="11383" y="3999"/>
                  <a:pt x="10514" y="5177"/>
                  <a:pt x="9121" y="6666"/>
                </a:cubicBezTo>
                <a:cubicBezTo>
                  <a:pt x="7728" y="8142"/>
                  <a:pt x="6490" y="9190"/>
                  <a:pt x="5418" y="9797"/>
                </a:cubicBezTo>
                <a:cubicBezTo>
                  <a:pt x="4682" y="10219"/>
                  <a:pt x="4026" y="10434"/>
                  <a:pt x="3447" y="10434"/>
                </a:cubicBezTo>
                <a:cubicBezTo>
                  <a:pt x="3192" y="10434"/>
                  <a:pt x="2953" y="10392"/>
                  <a:pt x="2728" y="10309"/>
                </a:cubicBezTo>
                <a:cubicBezTo>
                  <a:pt x="1989" y="10047"/>
                  <a:pt x="1787" y="9475"/>
                  <a:pt x="2108" y="8594"/>
                </a:cubicBezTo>
                <a:cubicBezTo>
                  <a:pt x="2442" y="7713"/>
                  <a:pt x="3311" y="6535"/>
                  <a:pt x="4704" y="5058"/>
                </a:cubicBezTo>
                <a:cubicBezTo>
                  <a:pt x="6097" y="3570"/>
                  <a:pt x="7335" y="2522"/>
                  <a:pt x="8395" y="1915"/>
                </a:cubicBezTo>
                <a:cubicBezTo>
                  <a:pt x="9140" y="1493"/>
                  <a:pt x="9798" y="1278"/>
                  <a:pt x="10378" y="1278"/>
                </a:cubicBezTo>
                <a:close/>
                <a:moveTo>
                  <a:pt x="10813" y="0"/>
                </a:moveTo>
                <a:cubicBezTo>
                  <a:pt x="9988" y="0"/>
                  <a:pt x="9093" y="234"/>
                  <a:pt x="8121" y="701"/>
                </a:cubicBezTo>
                <a:cubicBezTo>
                  <a:pt x="6609" y="1427"/>
                  <a:pt x="4990" y="2713"/>
                  <a:pt x="3275" y="4534"/>
                </a:cubicBezTo>
                <a:cubicBezTo>
                  <a:pt x="1561" y="6356"/>
                  <a:pt x="561" y="7856"/>
                  <a:pt x="275" y="9047"/>
                </a:cubicBezTo>
                <a:cubicBezTo>
                  <a:pt x="1" y="10237"/>
                  <a:pt x="453" y="11035"/>
                  <a:pt x="1632" y="11464"/>
                </a:cubicBezTo>
                <a:cubicBezTo>
                  <a:pt x="2071" y="11623"/>
                  <a:pt x="2532" y="11704"/>
                  <a:pt x="3018" y="11704"/>
                </a:cubicBezTo>
                <a:cubicBezTo>
                  <a:pt x="3837" y="11704"/>
                  <a:pt x="4723" y="11475"/>
                  <a:pt x="5680" y="11011"/>
                </a:cubicBezTo>
                <a:cubicBezTo>
                  <a:pt x="7204" y="10285"/>
                  <a:pt x="8835" y="8999"/>
                  <a:pt x="10538" y="7178"/>
                </a:cubicBezTo>
                <a:cubicBezTo>
                  <a:pt x="12264" y="5356"/>
                  <a:pt x="13253" y="3844"/>
                  <a:pt x="13526" y="2665"/>
                </a:cubicBezTo>
                <a:cubicBezTo>
                  <a:pt x="13812" y="1474"/>
                  <a:pt x="13360" y="665"/>
                  <a:pt x="12181" y="236"/>
                </a:cubicBezTo>
                <a:cubicBezTo>
                  <a:pt x="11748" y="79"/>
                  <a:pt x="11293" y="0"/>
                  <a:pt x="108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Google Shape;1771;p47">
            <a:extLst>
              <a:ext uri="{FF2B5EF4-FFF2-40B4-BE49-F238E27FC236}">
                <a16:creationId xmlns:a16="http://schemas.microsoft.com/office/drawing/2014/main" id="{381D49FC-76EB-4A87-8BB0-091F540BDE14}"/>
              </a:ext>
            </a:extLst>
          </p:cNvPr>
          <p:cNvSpPr/>
          <p:nvPr/>
        </p:nvSpPr>
        <p:spPr>
          <a:xfrm>
            <a:off x="6370282" y="3732083"/>
            <a:ext cx="634474" cy="504238"/>
          </a:xfrm>
          <a:custGeom>
            <a:avLst/>
            <a:gdLst/>
            <a:ahLst/>
            <a:cxnLst/>
            <a:rect l="l" t="t" r="r" b="b"/>
            <a:pathLst>
              <a:path w="15229" h="12103" extrusionOk="0">
                <a:moveTo>
                  <a:pt x="9930" y="0"/>
                </a:moveTo>
                <a:lnTo>
                  <a:pt x="8704" y="1310"/>
                </a:lnTo>
                <a:cubicBezTo>
                  <a:pt x="9418" y="1322"/>
                  <a:pt x="10037" y="1358"/>
                  <a:pt x="10561" y="1441"/>
                </a:cubicBezTo>
                <a:cubicBezTo>
                  <a:pt x="11085" y="1512"/>
                  <a:pt x="11549" y="1620"/>
                  <a:pt x="11942" y="1762"/>
                </a:cubicBezTo>
                <a:cubicBezTo>
                  <a:pt x="12657" y="2024"/>
                  <a:pt x="13061" y="2370"/>
                  <a:pt x="13157" y="2810"/>
                </a:cubicBezTo>
                <a:cubicBezTo>
                  <a:pt x="13264" y="3251"/>
                  <a:pt x="13061" y="3739"/>
                  <a:pt x="12538" y="4298"/>
                </a:cubicBezTo>
                <a:cubicBezTo>
                  <a:pt x="12026" y="4834"/>
                  <a:pt x="11454" y="5191"/>
                  <a:pt x="10811" y="5346"/>
                </a:cubicBezTo>
                <a:cubicBezTo>
                  <a:pt x="10575" y="5399"/>
                  <a:pt x="10337" y="5425"/>
                  <a:pt x="10094" y="5425"/>
                </a:cubicBezTo>
                <a:cubicBezTo>
                  <a:pt x="9675" y="5425"/>
                  <a:pt x="9244" y="5345"/>
                  <a:pt x="8799" y="5179"/>
                </a:cubicBezTo>
                <a:lnTo>
                  <a:pt x="7513" y="4715"/>
                </a:lnTo>
                <a:lnTo>
                  <a:pt x="6382" y="5918"/>
                </a:lnTo>
                <a:lnTo>
                  <a:pt x="7608" y="6370"/>
                </a:lnTo>
                <a:cubicBezTo>
                  <a:pt x="8382" y="6656"/>
                  <a:pt x="8823" y="7049"/>
                  <a:pt x="8906" y="7573"/>
                </a:cubicBezTo>
                <a:cubicBezTo>
                  <a:pt x="9013" y="8085"/>
                  <a:pt x="8763" y="8668"/>
                  <a:pt x="8168" y="9299"/>
                </a:cubicBezTo>
                <a:cubicBezTo>
                  <a:pt x="7513" y="9990"/>
                  <a:pt x="6787" y="10430"/>
                  <a:pt x="5977" y="10633"/>
                </a:cubicBezTo>
                <a:cubicBezTo>
                  <a:pt x="5680" y="10702"/>
                  <a:pt x="5379" y="10737"/>
                  <a:pt x="5072" y="10737"/>
                </a:cubicBezTo>
                <a:cubicBezTo>
                  <a:pt x="4541" y="10737"/>
                  <a:pt x="3995" y="10634"/>
                  <a:pt x="3429" y="10430"/>
                </a:cubicBezTo>
                <a:cubicBezTo>
                  <a:pt x="2917" y="10240"/>
                  <a:pt x="2477" y="10002"/>
                  <a:pt x="2120" y="9716"/>
                </a:cubicBezTo>
                <a:cubicBezTo>
                  <a:pt x="1762" y="9418"/>
                  <a:pt x="1500" y="9085"/>
                  <a:pt x="1334" y="8704"/>
                </a:cubicBezTo>
                <a:lnTo>
                  <a:pt x="0" y="10121"/>
                </a:lnTo>
                <a:cubicBezTo>
                  <a:pt x="334" y="10478"/>
                  <a:pt x="691" y="10787"/>
                  <a:pt x="1072" y="11037"/>
                </a:cubicBezTo>
                <a:cubicBezTo>
                  <a:pt x="1453" y="11299"/>
                  <a:pt x="1870" y="11514"/>
                  <a:pt x="2310" y="11680"/>
                </a:cubicBezTo>
                <a:cubicBezTo>
                  <a:pt x="3094" y="11963"/>
                  <a:pt x="3866" y="12103"/>
                  <a:pt x="4628" y="12103"/>
                </a:cubicBezTo>
                <a:cubicBezTo>
                  <a:pt x="5149" y="12103"/>
                  <a:pt x="5666" y="12037"/>
                  <a:pt x="6180" y="11907"/>
                </a:cubicBezTo>
                <a:cubicBezTo>
                  <a:pt x="7442" y="11585"/>
                  <a:pt x="8573" y="10883"/>
                  <a:pt x="9585" y="9823"/>
                </a:cubicBezTo>
                <a:cubicBezTo>
                  <a:pt x="10240" y="9120"/>
                  <a:pt x="10597" y="8466"/>
                  <a:pt x="10656" y="7858"/>
                </a:cubicBezTo>
                <a:cubicBezTo>
                  <a:pt x="10716" y="7239"/>
                  <a:pt x="10478" y="6739"/>
                  <a:pt x="9942" y="6334"/>
                </a:cubicBezTo>
                <a:lnTo>
                  <a:pt x="9942" y="6334"/>
                </a:lnTo>
                <a:cubicBezTo>
                  <a:pt x="10087" y="6348"/>
                  <a:pt x="10230" y="6355"/>
                  <a:pt x="10373" y="6355"/>
                </a:cubicBezTo>
                <a:cubicBezTo>
                  <a:pt x="10984" y="6355"/>
                  <a:pt x="11580" y="6233"/>
                  <a:pt x="12168" y="6001"/>
                </a:cubicBezTo>
                <a:cubicBezTo>
                  <a:pt x="12895" y="5703"/>
                  <a:pt x="13538" y="5263"/>
                  <a:pt x="14097" y="4668"/>
                </a:cubicBezTo>
                <a:cubicBezTo>
                  <a:pt x="14907" y="3798"/>
                  <a:pt x="15228" y="3001"/>
                  <a:pt x="15074" y="2274"/>
                </a:cubicBezTo>
                <a:cubicBezTo>
                  <a:pt x="14919" y="1536"/>
                  <a:pt x="14300" y="977"/>
                  <a:pt x="13228" y="584"/>
                </a:cubicBezTo>
                <a:cubicBezTo>
                  <a:pt x="12800" y="429"/>
                  <a:pt x="12323" y="298"/>
                  <a:pt x="11776" y="203"/>
                </a:cubicBezTo>
                <a:cubicBezTo>
                  <a:pt x="11228" y="107"/>
                  <a:pt x="10621" y="48"/>
                  <a:pt x="993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" name="Google Shape;1794;p47">
            <a:extLst>
              <a:ext uri="{FF2B5EF4-FFF2-40B4-BE49-F238E27FC236}">
                <a16:creationId xmlns:a16="http://schemas.microsoft.com/office/drawing/2014/main" id="{FBD9FAD2-8DC9-4672-AD8A-088E5C9157DA}"/>
              </a:ext>
            </a:extLst>
          </p:cNvPr>
          <p:cNvSpPr/>
          <p:nvPr/>
        </p:nvSpPr>
        <p:spPr>
          <a:xfrm flipH="1">
            <a:off x="3136542" y="1140440"/>
            <a:ext cx="984187" cy="908779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rgbClr val="2BBBC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Google Shape;1795;p47">
            <a:extLst>
              <a:ext uri="{FF2B5EF4-FFF2-40B4-BE49-F238E27FC236}">
                <a16:creationId xmlns:a16="http://schemas.microsoft.com/office/drawing/2014/main" id="{A0BE7660-A7D0-4E87-94C4-E764F930BC59}"/>
              </a:ext>
            </a:extLst>
          </p:cNvPr>
          <p:cNvSpPr/>
          <p:nvPr/>
        </p:nvSpPr>
        <p:spPr>
          <a:xfrm flipH="1">
            <a:off x="3067091" y="1049658"/>
            <a:ext cx="984687" cy="908779"/>
          </a:xfrm>
          <a:custGeom>
            <a:avLst/>
            <a:gdLst/>
            <a:ahLst/>
            <a:cxnLst/>
            <a:rect l="l" t="t" r="r" b="b"/>
            <a:pathLst>
              <a:path w="23635" h="21813" fill="none" extrusionOk="0">
                <a:moveTo>
                  <a:pt x="19062" y="21813"/>
                </a:moveTo>
                <a:lnTo>
                  <a:pt x="4572" y="21813"/>
                </a:lnTo>
                <a:cubicBezTo>
                  <a:pt x="2048" y="21813"/>
                  <a:pt x="0" y="19765"/>
                  <a:pt x="0" y="17241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62" y="0"/>
                </a:lnTo>
                <a:cubicBezTo>
                  <a:pt x="21586" y="0"/>
                  <a:pt x="23634" y="2048"/>
                  <a:pt x="23634" y="4572"/>
                </a:cubicBezTo>
                <a:lnTo>
                  <a:pt x="23634" y="17241"/>
                </a:lnTo>
                <a:cubicBezTo>
                  <a:pt x="23634" y="19765"/>
                  <a:pt x="21586" y="21813"/>
                  <a:pt x="19062" y="21813"/>
                </a:cubicBezTo>
                <a:close/>
              </a:path>
            </a:pathLst>
          </a:custGeom>
          <a:noFill/>
          <a:ln w="7450" cap="flat" cmpd="sng">
            <a:solidFill>
              <a:srgbClr val="000000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Google Shape;1796;p47">
            <a:extLst>
              <a:ext uri="{FF2B5EF4-FFF2-40B4-BE49-F238E27FC236}">
                <a16:creationId xmlns:a16="http://schemas.microsoft.com/office/drawing/2014/main" id="{755B7967-4F22-422F-91DB-2FC4EEE982C4}"/>
              </a:ext>
            </a:extLst>
          </p:cNvPr>
          <p:cNvSpPr/>
          <p:nvPr/>
        </p:nvSpPr>
        <p:spPr>
          <a:xfrm flipH="1">
            <a:off x="3557705" y="1958396"/>
            <a:ext cx="1129505" cy="768419"/>
          </a:xfrm>
          <a:custGeom>
            <a:avLst/>
            <a:gdLst/>
            <a:ahLst/>
            <a:cxnLst/>
            <a:rect l="l" t="t" r="r" b="b"/>
            <a:pathLst>
              <a:path w="27111" h="18444" fill="none" extrusionOk="0">
                <a:moveTo>
                  <a:pt x="0" y="18443"/>
                </a:moveTo>
                <a:lnTo>
                  <a:pt x="20336" y="18443"/>
                </a:lnTo>
                <a:cubicBezTo>
                  <a:pt x="24075" y="18443"/>
                  <a:pt x="27111" y="15407"/>
                  <a:pt x="27111" y="11669"/>
                </a:cubicBezTo>
                <a:lnTo>
                  <a:pt x="27111" y="1"/>
                </a:lnTo>
              </a:path>
            </a:pathLst>
          </a:cu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Google Shape;1797;p47">
            <a:extLst>
              <a:ext uri="{FF2B5EF4-FFF2-40B4-BE49-F238E27FC236}">
                <a16:creationId xmlns:a16="http://schemas.microsoft.com/office/drawing/2014/main" id="{246BF981-7C11-413E-9918-944B62791891}"/>
              </a:ext>
            </a:extLst>
          </p:cNvPr>
          <p:cNvSpPr/>
          <p:nvPr/>
        </p:nvSpPr>
        <p:spPr>
          <a:xfrm flipH="1">
            <a:off x="4627676" y="2679153"/>
            <a:ext cx="95740" cy="95281"/>
          </a:xfrm>
          <a:custGeom>
            <a:avLst/>
            <a:gdLst/>
            <a:ahLst/>
            <a:cxnLst/>
            <a:rect l="l" t="t" r="r" b="b"/>
            <a:pathLst>
              <a:path w="2298" h="2287" extrusionOk="0">
                <a:moveTo>
                  <a:pt x="1155" y="0"/>
                </a:moveTo>
                <a:cubicBezTo>
                  <a:pt x="524" y="0"/>
                  <a:pt x="0" y="512"/>
                  <a:pt x="0" y="1143"/>
                </a:cubicBezTo>
                <a:cubicBezTo>
                  <a:pt x="0" y="1774"/>
                  <a:pt x="524" y="2286"/>
                  <a:pt x="1155" y="2286"/>
                </a:cubicBezTo>
                <a:cubicBezTo>
                  <a:pt x="1786" y="2286"/>
                  <a:pt x="2298" y="1774"/>
                  <a:pt x="2298" y="1143"/>
                </a:cubicBezTo>
                <a:cubicBezTo>
                  <a:pt x="2298" y="512"/>
                  <a:pt x="1786" y="0"/>
                  <a:pt x="115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1" name="Google Shape;1803;p47">
            <a:extLst>
              <a:ext uri="{FF2B5EF4-FFF2-40B4-BE49-F238E27FC236}">
                <a16:creationId xmlns:a16="http://schemas.microsoft.com/office/drawing/2014/main" id="{38BD6998-18AD-4DF8-8336-554F9A6740EA}"/>
              </a:ext>
            </a:extLst>
          </p:cNvPr>
          <p:cNvSpPr/>
          <p:nvPr/>
        </p:nvSpPr>
        <p:spPr>
          <a:xfrm>
            <a:off x="8232460" y="1140440"/>
            <a:ext cx="984187" cy="908779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rgbClr val="FF6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Google Shape;1804;p47">
            <a:extLst>
              <a:ext uri="{FF2B5EF4-FFF2-40B4-BE49-F238E27FC236}">
                <a16:creationId xmlns:a16="http://schemas.microsoft.com/office/drawing/2014/main" id="{9D998697-2D4D-451E-B260-1FA6512BF038}"/>
              </a:ext>
            </a:extLst>
          </p:cNvPr>
          <p:cNvSpPr/>
          <p:nvPr/>
        </p:nvSpPr>
        <p:spPr>
          <a:xfrm>
            <a:off x="8301412" y="1049658"/>
            <a:ext cx="984687" cy="908779"/>
          </a:xfrm>
          <a:custGeom>
            <a:avLst/>
            <a:gdLst/>
            <a:ahLst/>
            <a:cxnLst/>
            <a:rect l="l" t="t" r="r" b="b"/>
            <a:pathLst>
              <a:path w="23635" h="21813" fill="none" extrusionOk="0">
                <a:moveTo>
                  <a:pt x="19062" y="21813"/>
                </a:moveTo>
                <a:lnTo>
                  <a:pt x="4572" y="21813"/>
                </a:lnTo>
                <a:cubicBezTo>
                  <a:pt x="2048" y="21813"/>
                  <a:pt x="0" y="19765"/>
                  <a:pt x="0" y="17241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62" y="0"/>
                </a:lnTo>
                <a:cubicBezTo>
                  <a:pt x="21586" y="0"/>
                  <a:pt x="23634" y="2048"/>
                  <a:pt x="23634" y="4572"/>
                </a:cubicBezTo>
                <a:lnTo>
                  <a:pt x="23634" y="17241"/>
                </a:lnTo>
                <a:cubicBezTo>
                  <a:pt x="23634" y="19765"/>
                  <a:pt x="21586" y="21813"/>
                  <a:pt x="19062" y="21813"/>
                </a:cubicBezTo>
                <a:close/>
              </a:path>
            </a:pathLst>
          </a:custGeom>
          <a:noFill/>
          <a:ln w="7450" cap="flat" cmpd="sng">
            <a:solidFill>
              <a:srgbClr val="000000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Google Shape;1805;p47">
            <a:extLst>
              <a:ext uri="{FF2B5EF4-FFF2-40B4-BE49-F238E27FC236}">
                <a16:creationId xmlns:a16="http://schemas.microsoft.com/office/drawing/2014/main" id="{1079DE0A-D5C1-4979-A3A3-2CAF588E6027}"/>
              </a:ext>
            </a:extLst>
          </p:cNvPr>
          <p:cNvSpPr/>
          <p:nvPr/>
        </p:nvSpPr>
        <p:spPr>
          <a:xfrm>
            <a:off x="7665979" y="1958396"/>
            <a:ext cx="1129505" cy="768419"/>
          </a:xfrm>
          <a:custGeom>
            <a:avLst/>
            <a:gdLst/>
            <a:ahLst/>
            <a:cxnLst/>
            <a:rect l="l" t="t" r="r" b="b"/>
            <a:pathLst>
              <a:path w="27111" h="18444" fill="none" extrusionOk="0">
                <a:moveTo>
                  <a:pt x="0" y="18443"/>
                </a:moveTo>
                <a:lnTo>
                  <a:pt x="20336" y="18443"/>
                </a:lnTo>
                <a:cubicBezTo>
                  <a:pt x="24075" y="18443"/>
                  <a:pt x="27111" y="15407"/>
                  <a:pt x="27111" y="11669"/>
                </a:cubicBezTo>
                <a:lnTo>
                  <a:pt x="27111" y="1"/>
                </a:lnTo>
              </a:path>
            </a:pathLst>
          </a:cu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Google Shape;1806;p47">
            <a:extLst>
              <a:ext uri="{FF2B5EF4-FFF2-40B4-BE49-F238E27FC236}">
                <a16:creationId xmlns:a16="http://schemas.microsoft.com/office/drawing/2014/main" id="{9843DD93-B40B-4648-ADA8-02523D60355B}"/>
              </a:ext>
            </a:extLst>
          </p:cNvPr>
          <p:cNvSpPr/>
          <p:nvPr/>
        </p:nvSpPr>
        <p:spPr>
          <a:xfrm>
            <a:off x="7629774" y="2679153"/>
            <a:ext cx="95740" cy="95281"/>
          </a:xfrm>
          <a:custGeom>
            <a:avLst/>
            <a:gdLst/>
            <a:ahLst/>
            <a:cxnLst/>
            <a:rect l="l" t="t" r="r" b="b"/>
            <a:pathLst>
              <a:path w="2298" h="2287" extrusionOk="0">
                <a:moveTo>
                  <a:pt x="1155" y="0"/>
                </a:moveTo>
                <a:cubicBezTo>
                  <a:pt x="524" y="0"/>
                  <a:pt x="0" y="512"/>
                  <a:pt x="0" y="1143"/>
                </a:cubicBezTo>
                <a:cubicBezTo>
                  <a:pt x="0" y="1774"/>
                  <a:pt x="524" y="2286"/>
                  <a:pt x="1155" y="2286"/>
                </a:cubicBezTo>
                <a:cubicBezTo>
                  <a:pt x="1786" y="2286"/>
                  <a:pt x="2298" y="1774"/>
                  <a:pt x="2298" y="1143"/>
                </a:cubicBezTo>
                <a:cubicBezTo>
                  <a:pt x="2298" y="512"/>
                  <a:pt x="1786" y="0"/>
                  <a:pt x="115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5" name="Google Shape;1807;p47">
            <a:extLst>
              <a:ext uri="{FF2B5EF4-FFF2-40B4-BE49-F238E27FC236}">
                <a16:creationId xmlns:a16="http://schemas.microsoft.com/office/drawing/2014/main" id="{533B1739-DCA5-4A5E-B569-F5326D32631C}"/>
              </a:ext>
            </a:extLst>
          </p:cNvPr>
          <p:cNvGrpSpPr/>
          <p:nvPr/>
        </p:nvGrpSpPr>
        <p:grpSpPr>
          <a:xfrm>
            <a:off x="8549982" y="1260277"/>
            <a:ext cx="487555" cy="487555"/>
            <a:chOff x="1492675" y="4992125"/>
            <a:chExt cx="481825" cy="481825"/>
          </a:xfrm>
        </p:grpSpPr>
        <p:sp>
          <p:nvSpPr>
            <p:cNvPr id="36" name="Google Shape;1808;p47">
              <a:extLst>
                <a:ext uri="{FF2B5EF4-FFF2-40B4-BE49-F238E27FC236}">
                  <a16:creationId xmlns:a16="http://schemas.microsoft.com/office/drawing/2014/main" id="{B99ABD45-AF84-4FEF-AC8B-79B72A9EFA70}"/>
                </a:ext>
              </a:extLst>
            </p:cNvPr>
            <p:cNvSpPr/>
            <p:nvPr/>
          </p:nvSpPr>
          <p:spPr>
            <a:xfrm>
              <a:off x="1492675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2728" y="5990"/>
                  </a:moveTo>
                  <a:cubicBezTo>
                    <a:pt x="13161" y="5990"/>
                    <a:pt x="13595" y="6156"/>
                    <a:pt x="13925" y="6487"/>
                  </a:cubicBezTo>
                  <a:cubicBezTo>
                    <a:pt x="14587" y="7149"/>
                    <a:pt x="14587" y="8221"/>
                    <a:pt x="13928" y="8884"/>
                  </a:cubicBezTo>
                  <a:lnTo>
                    <a:pt x="10028" y="12780"/>
                  </a:lnTo>
                  <a:cubicBezTo>
                    <a:pt x="9709" y="13100"/>
                    <a:pt x="9278" y="13280"/>
                    <a:pt x="8830" y="13280"/>
                  </a:cubicBezTo>
                  <a:lnTo>
                    <a:pt x="8815" y="13280"/>
                  </a:lnTo>
                  <a:cubicBezTo>
                    <a:pt x="8811" y="13280"/>
                    <a:pt x="8807" y="13280"/>
                    <a:pt x="8804" y="13280"/>
                  </a:cubicBezTo>
                  <a:cubicBezTo>
                    <a:pt x="8362" y="13280"/>
                    <a:pt x="7936" y="13103"/>
                    <a:pt x="7622" y="12789"/>
                  </a:cubicBezTo>
                  <a:lnTo>
                    <a:pt x="5346" y="10528"/>
                  </a:lnTo>
                  <a:cubicBezTo>
                    <a:pt x="4632" y="9877"/>
                    <a:pt x="4605" y="8760"/>
                    <a:pt x="5288" y="8077"/>
                  </a:cubicBezTo>
                  <a:cubicBezTo>
                    <a:pt x="5620" y="7745"/>
                    <a:pt x="6053" y="7581"/>
                    <a:pt x="6485" y="7581"/>
                  </a:cubicBezTo>
                  <a:cubicBezTo>
                    <a:pt x="6944" y="7581"/>
                    <a:pt x="7402" y="7766"/>
                    <a:pt x="7737" y="8134"/>
                  </a:cubicBezTo>
                  <a:lnTo>
                    <a:pt x="8812" y="9206"/>
                  </a:lnTo>
                  <a:lnTo>
                    <a:pt x="11531" y="6487"/>
                  </a:lnTo>
                  <a:cubicBezTo>
                    <a:pt x="11861" y="6156"/>
                    <a:pt x="12294" y="5990"/>
                    <a:pt x="12728" y="5990"/>
                  </a:cubicBezTo>
                  <a:close/>
                  <a:moveTo>
                    <a:pt x="9637" y="1"/>
                  </a:moveTo>
                  <a:cubicBezTo>
                    <a:pt x="7095" y="1"/>
                    <a:pt x="4686" y="1012"/>
                    <a:pt x="2849" y="2849"/>
                  </a:cubicBezTo>
                  <a:cubicBezTo>
                    <a:pt x="1013" y="4686"/>
                    <a:pt x="1" y="7098"/>
                    <a:pt x="1" y="9637"/>
                  </a:cubicBezTo>
                  <a:cubicBezTo>
                    <a:pt x="1" y="12175"/>
                    <a:pt x="1013" y="14587"/>
                    <a:pt x="2849" y="16424"/>
                  </a:cubicBezTo>
                  <a:cubicBezTo>
                    <a:pt x="4686" y="18261"/>
                    <a:pt x="7095" y="19273"/>
                    <a:pt x="9637" y="19273"/>
                  </a:cubicBezTo>
                  <a:cubicBezTo>
                    <a:pt x="12175" y="19273"/>
                    <a:pt x="14584" y="18261"/>
                    <a:pt x="16421" y="16424"/>
                  </a:cubicBezTo>
                  <a:cubicBezTo>
                    <a:pt x="18258" y="14587"/>
                    <a:pt x="19273" y="12175"/>
                    <a:pt x="19273" y="9637"/>
                  </a:cubicBezTo>
                  <a:cubicBezTo>
                    <a:pt x="19273" y="7098"/>
                    <a:pt x="18258" y="4686"/>
                    <a:pt x="16421" y="2849"/>
                  </a:cubicBezTo>
                  <a:cubicBezTo>
                    <a:pt x="14584" y="1012"/>
                    <a:pt x="12175" y="1"/>
                    <a:pt x="96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35D74"/>
                </a:solidFill>
                <a:cs typeface="+mn-ea"/>
                <a:sym typeface="+mn-lt"/>
              </a:endParaRPr>
            </a:p>
          </p:txBody>
        </p:sp>
        <p:sp>
          <p:nvSpPr>
            <p:cNvPr id="37" name="Google Shape;1809;p47">
              <a:extLst>
                <a:ext uri="{FF2B5EF4-FFF2-40B4-BE49-F238E27FC236}">
                  <a16:creationId xmlns:a16="http://schemas.microsoft.com/office/drawing/2014/main" id="{2F32ED86-0E6D-47AA-A098-199CEE319393}"/>
                </a:ext>
              </a:extLst>
            </p:cNvPr>
            <p:cNvSpPr/>
            <p:nvPr/>
          </p:nvSpPr>
          <p:spPr>
            <a:xfrm>
              <a:off x="1639625" y="5170175"/>
              <a:ext cx="190100" cy="125750"/>
            </a:xfrm>
            <a:custGeom>
              <a:avLst/>
              <a:gdLst/>
              <a:ahLst/>
              <a:cxnLst/>
              <a:rect l="l" t="t" r="r" b="b"/>
              <a:pathLst>
                <a:path w="7604" h="5030" extrusionOk="0">
                  <a:moveTo>
                    <a:pt x="6852" y="0"/>
                  </a:moveTo>
                  <a:cubicBezTo>
                    <a:pt x="6851" y="0"/>
                    <a:pt x="6850" y="0"/>
                    <a:pt x="6848" y="0"/>
                  </a:cubicBezTo>
                  <a:cubicBezTo>
                    <a:pt x="6698" y="0"/>
                    <a:pt x="6556" y="57"/>
                    <a:pt x="6451" y="163"/>
                  </a:cubicBezTo>
                  <a:lnTo>
                    <a:pt x="3334" y="3279"/>
                  </a:lnTo>
                  <a:cubicBezTo>
                    <a:pt x="3224" y="3391"/>
                    <a:pt x="3080" y="3447"/>
                    <a:pt x="2935" y="3447"/>
                  </a:cubicBezTo>
                  <a:cubicBezTo>
                    <a:pt x="2791" y="3447"/>
                    <a:pt x="2646" y="3391"/>
                    <a:pt x="2536" y="3279"/>
                  </a:cubicBezTo>
                  <a:cubicBezTo>
                    <a:pt x="2533" y="3279"/>
                    <a:pt x="2533" y="3279"/>
                    <a:pt x="2530" y="3276"/>
                  </a:cubicBezTo>
                  <a:cubicBezTo>
                    <a:pt x="2521" y="3267"/>
                    <a:pt x="2509" y="3255"/>
                    <a:pt x="2497" y="3246"/>
                  </a:cubicBezTo>
                  <a:lnTo>
                    <a:pt x="1061" y="1810"/>
                  </a:lnTo>
                  <a:cubicBezTo>
                    <a:pt x="948" y="1678"/>
                    <a:pt x="789" y="1611"/>
                    <a:pt x="629" y="1611"/>
                  </a:cubicBezTo>
                  <a:cubicBezTo>
                    <a:pt x="486" y="1611"/>
                    <a:pt x="342" y="1666"/>
                    <a:pt x="233" y="1777"/>
                  </a:cubicBezTo>
                  <a:cubicBezTo>
                    <a:pt x="1" y="2009"/>
                    <a:pt x="16" y="2391"/>
                    <a:pt x="266" y="2605"/>
                  </a:cubicBezTo>
                  <a:lnTo>
                    <a:pt x="2542" y="4869"/>
                  </a:lnTo>
                  <a:cubicBezTo>
                    <a:pt x="2645" y="4972"/>
                    <a:pt x="2782" y="5029"/>
                    <a:pt x="2926" y="5029"/>
                  </a:cubicBezTo>
                  <a:cubicBezTo>
                    <a:pt x="2929" y="5029"/>
                    <a:pt x="2933" y="5029"/>
                    <a:pt x="2937" y="5029"/>
                  </a:cubicBezTo>
                  <a:lnTo>
                    <a:pt x="2943" y="5029"/>
                  </a:lnTo>
                  <a:cubicBezTo>
                    <a:pt x="3096" y="5029"/>
                    <a:pt x="3241" y="4969"/>
                    <a:pt x="3352" y="4860"/>
                  </a:cubicBezTo>
                  <a:lnTo>
                    <a:pt x="7249" y="964"/>
                  </a:lnTo>
                  <a:cubicBezTo>
                    <a:pt x="7603" y="606"/>
                    <a:pt x="7352" y="0"/>
                    <a:pt x="68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35D7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Google Shape;1811;p47">
            <a:extLst>
              <a:ext uri="{FF2B5EF4-FFF2-40B4-BE49-F238E27FC236}">
                <a16:creationId xmlns:a16="http://schemas.microsoft.com/office/drawing/2014/main" id="{97B1C961-5D5B-4341-88B2-93EBB512BA52}"/>
              </a:ext>
            </a:extLst>
          </p:cNvPr>
          <p:cNvSpPr/>
          <p:nvPr/>
        </p:nvSpPr>
        <p:spPr>
          <a:xfrm>
            <a:off x="7856126" y="4716479"/>
            <a:ext cx="984187" cy="908779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3"/>
                </a:moveTo>
                <a:lnTo>
                  <a:pt x="4572" y="21813"/>
                </a:lnTo>
                <a:cubicBezTo>
                  <a:pt x="2048" y="21813"/>
                  <a:pt x="0" y="19765"/>
                  <a:pt x="0" y="17241"/>
                </a:cubicBezTo>
                <a:lnTo>
                  <a:pt x="0" y="4573"/>
                </a:lnTo>
                <a:cubicBezTo>
                  <a:pt x="0" y="2048"/>
                  <a:pt x="2048" y="1"/>
                  <a:pt x="4572" y="1"/>
                </a:cubicBezTo>
                <a:lnTo>
                  <a:pt x="19050" y="1"/>
                </a:lnTo>
                <a:cubicBezTo>
                  <a:pt x="21574" y="1"/>
                  <a:pt x="23622" y="2048"/>
                  <a:pt x="23622" y="4573"/>
                </a:cubicBezTo>
                <a:lnTo>
                  <a:pt x="23622" y="17241"/>
                </a:lnTo>
                <a:cubicBezTo>
                  <a:pt x="23622" y="19765"/>
                  <a:pt x="21574" y="21813"/>
                  <a:pt x="19050" y="218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Google Shape;1812;p47">
            <a:extLst>
              <a:ext uri="{FF2B5EF4-FFF2-40B4-BE49-F238E27FC236}">
                <a16:creationId xmlns:a16="http://schemas.microsoft.com/office/drawing/2014/main" id="{D5ED90D5-6767-4861-9F76-59AB5D718155}"/>
              </a:ext>
            </a:extLst>
          </p:cNvPr>
          <p:cNvSpPr/>
          <p:nvPr/>
        </p:nvSpPr>
        <p:spPr>
          <a:xfrm>
            <a:off x="7929535" y="4626197"/>
            <a:ext cx="984687" cy="908779"/>
          </a:xfrm>
          <a:custGeom>
            <a:avLst/>
            <a:gdLst/>
            <a:ahLst/>
            <a:cxnLst/>
            <a:rect l="l" t="t" r="r" b="b"/>
            <a:pathLst>
              <a:path w="23635" h="21813" fill="none" extrusionOk="0">
                <a:moveTo>
                  <a:pt x="19062" y="21813"/>
                </a:moveTo>
                <a:lnTo>
                  <a:pt x="4572" y="21813"/>
                </a:lnTo>
                <a:cubicBezTo>
                  <a:pt x="2048" y="21813"/>
                  <a:pt x="0" y="19765"/>
                  <a:pt x="0" y="17241"/>
                </a:cubicBezTo>
                <a:lnTo>
                  <a:pt x="0" y="4573"/>
                </a:lnTo>
                <a:cubicBezTo>
                  <a:pt x="0" y="2049"/>
                  <a:pt x="2048" y="1"/>
                  <a:pt x="4572" y="1"/>
                </a:cubicBezTo>
                <a:lnTo>
                  <a:pt x="19062" y="1"/>
                </a:lnTo>
                <a:cubicBezTo>
                  <a:pt x="21586" y="1"/>
                  <a:pt x="23634" y="2049"/>
                  <a:pt x="23634" y="4573"/>
                </a:cubicBezTo>
                <a:lnTo>
                  <a:pt x="23634" y="17241"/>
                </a:lnTo>
                <a:cubicBezTo>
                  <a:pt x="23634" y="19765"/>
                  <a:pt x="21586" y="21813"/>
                  <a:pt x="19062" y="21813"/>
                </a:cubicBezTo>
                <a:close/>
              </a:path>
            </a:pathLst>
          </a:custGeom>
          <a:noFill/>
          <a:ln w="7450" cap="flat" cmpd="sng">
            <a:solidFill>
              <a:schemeClr val="dk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0" name="Google Shape;1813;p47">
            <a:extLst>
              <a:ext uri="{FF2B5EF4-FFF2-40B4-BE49-F238E27FC236}">
                <a16:creationId xmlns:a16="http://schemas.microsoft.com/office/drawing/2014/main" id="{D101F2E6-64B2-4B5C-B58F-1F12BAAEC2C6}"/>
              </a:ext>
            </a:extLst>
          </p:cNvPr>
          <p:cNvSpPr/>
          <p:nvPr/>
        </p:nvSpPr>
        <p:spPr>
          <a:xfrm>
            <a:off x="6895269" y="4399012"/>
            <a:ext cx="1496092" cy="1696987"/>
          </a:xfrm>
          <a:custGeom>
            <a:avLst/>
            <a:gdLst/>
            <a:ahLst/>
            <a:cxnLst/>
            <a:rect l="l" t="t" r="r" b="b"/>
            <a:pathLst>
              <a:path w="35910" h="40732" fill="none" extrusionOk="0">
                <a:moveTo>
                  <a:pt x="1" y="1"/>
                </a:moveTo>
                <a:lnTo>
                  <a:pt x="1" y="35588"/>
                </a:lnTo>
                <a:cubicBezTo>
                  <a:pt x="1" y="38434"/>
                  <a:pt x="2311" y="40732"/>
                  <a:pt x="5156" y="40732"/>
                </a:cubicBezTo>
                <a:lnTo>
                  <a:pt x="29421" y="40732"/>
                </a:lnTo>
                <a:cubicBezTo>
                  <a:pt x="33005" y="40732"/>
                  <a:pt x="35910" y="37827"/>
                  <a:pt x="35910" y="34243"/>
                </a:cubicBezTo>
                <a:lnTo>
                  <a:pt x="35910" y="27266"/>
                </a:lnTo>
              </a:path>
            </a:pathLst>
          </a:cu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1" name="Google Shape;1814;p47">
            <a:extLst>
              <a:ext uri="{FF2B5EF4-FFF2-40B4-BE49-F238E27FC236}">
                <a16:creationId xmlns:a16="http://schemas.microsoft.com/office/drawing/2014/main" id="{52358116-C35E-4FFB-9844-1CE321AF7860}"/>
              </a:ext>
            </a:extLst>
          </p:cNvPr>
          <p:cNvSpPr/>
          <p:nvPr/>
        </p:nvSpPr>
        <p:spPr>
          <a:xfrm>
            <a:off x="6847649" y="4350893"/>
            <a:ext cx="95781" cy="95781"/>
          </a:xfrm>
          <a:custGeom>
            <a:avLst/>
            <a:gdLst/>
            <a:ahLst/>
            <a:cxnLst/>
            <a:rect l="l" t="t" r="r" b="b"/>
            <a:pathLst>
              <a:path w="2299" h="2299" extrusionOk="0">
                <a:moveTo>
                  <a:pt x="1144" y="1"/>
                </a:moveTo>
                <a:cubicBezTo>
                  <a:pt x="513" y="1"/>
                  <a:pt x="1" y="513"/>
                  <a:pt x="1" y="1156"/>
                </a:cubicBezTo>
                <a:cubicBezTo>
                  <a:pt x="1" y="1787"/>
                  <a:pt x="513" y="2299"/>
                  <a:pt x="1144" y="2299"/>
                </a:cubicBezTo>
                <a:cubicBezTo>
                  <a:pt x="1787" y="2299"/>
                  <a:pt x="2299" y="1787"/>
                  <a:pt x="2299" y="1156"/>
                </a:cubicBezTo>
                <a:cubicBezTo>
                  <a:pt x="2299" y="513"/>
                  <a:pt x="1787" y="1"/>
                  <a:pt x="114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2" name="Google Shape;1815;p47">
            <a:extLst>
              <a:ext uri="{FF2B5EF4-FFF2-40B4-BE49-F238E27FC236}">
                <a16:creationId xmlns:a16="http://schemas.microsoft.com/office/drawing/2014/main" id="{EF8A3716-AA32-499F-BA19-EA09BFCDF686}"/>
              </a:ext>
            </a:extLst>
          </p:cNvPr>
          <p:cNvGrpSpPr/>
          <p:nvPr/>
        </p:nvGrpSpPr>
        <p:grpSpPr>
          <a:xfrm>
            <a:off x="8178100" y="4836816"/>
            <a:ext cx="487555" cy="487555"/>
            <a:chOff x="2085525" y="4992125"/>
            <a:chExt cx="481825" cy="481825"/>
          </a:xfrm>
        </p:grpSpPr>
        <p:sp>
          <p:nvSpPr>
            <p:cNvPr id="43" name="Google Shape;1816;p47">
              <a:extLst>
                <a:ext uri="{FF2B5EF4-FFF2-40B4-BE49-F238E27FC236}">
                  <a16:creationId xmlns:a16="http://schemas.microsoft.com/office/drawing/2014/main" id="{79F0B8B4-FDE9-41F5-9A6D-DD387D26CE6B}"/>
                </a:ext>
              </a:extLst>
            </p:cNvPr>
            <p:cNvSpPr/>
            <p:nvPr/>
          </p:nvSpPr>
          <p:spPr>
            <a:xfrm>
              <a:off x="2244150" y="5152125"/>
              <a:ext cx="164500" cy="161825"/>
            </a:xfrm>
            <a:custGeom>
              <a:avLst/>
              <a:gdLst/>
              <a:ahLst/>
              <a:cxnLst/>
              <a:rect l="l" t="t" r="r" b="b"/>
              <a:pathLst>
                <a:path w="6580" h="6473" extrusionOk="0">
                  <a:moveTo>
                    <a:pt x="618" y="1"/>
                  </a:moveTo>
                  <a:cubicBezTo>
                    <a:pt x="474" y="1"/>
                    <a:pt x="329" y="56"/>
                    <a:pt x="220" y="165"/>
                  </a:cubicBezTo>
                  <a:cubicBezTo>
                    <a:pt x="3" y="385"/>
                    <a:pt x="0" y="737"/>
                    <a:pt x="214" y="957"/>
                  </a:cubicBezTo>
                  <a:lnTo>
                    <a:pt x="2093" y="2836"/>
                  </a:lnTo>
                  <a:cubicBezTo>
                    <a:pt x="2313" y="3059"/>
                    <a:pt x="2313" y="3414"/>
                    <a:pt x="2093" y="3637"/>
                  </a:cubicBezTo>
                  <a:lnTo>
                    <a:pt x="214" y="5516"/>
                  </a:lnTo>
                  <a:cubicBezTo>
                    <a:pt x="0" y="5736"/>
                    <a:pt x="3" y="6088"/>
                    <a:pt x="220" y="6308"/>
                  </a:cubicBezTo>
                  <a:cubicBezTo>
                    <a:pt x="329" y="6418"/>
                    <a:pt x="474" y="6473"/>
                    <a:pt x="618" y="6473"/>
                  </a:cubicBezTo>
                  <a:cubicBezTo>
                    <a:pt x="760" y="6473"/>
                    <a:pt x="902" y="6420"/>
                    <a:pt x="1012" y="6314"/>
                  </a:cubicBezTo>
                  <a:lnTo>
                    <a:pt x="1018" y="6308"/>
                  </a:lnTo>
                  <a:lnTo>
                    <a:pt x="2897" y="4495"/>
                  </a:lnTo>
                  <a:cubicBezTo>
                    <a:pt x="3007" y="4390"/>
                    <a:pt x="3148" y="4337"/>
                    <a:pt x="3290" y="4337"/>
                  </a:cubicBezTo>
                  <a:cubicBezTo>
                    <a:pt x="3431" y="4337"/>
                    <a:pt x="3573" y="4390"/>
                    <a:pt x="3683" y="4495"/>
                  </a:cubicBezTo>
                  <a:lnTo>
                    <a:pt x="5562" y="6308"/>
                  </a:lnTo>
                  <a:lnTo>
                    <a:pt x="5568" y="6314"/>
                  </a:lnTo>
                  <a:cubicBezTo>
                    <a:pt x="5678" y="6420"/>
                    <a:pt x="5820" y="6473"/>
                    <a:pt x="5962" y="6473"/>
                  </a:cubicBezTo>
                  <a:cubicBezTo>
                    <a:pt x="6106" y="6473"/>
                    <a:pt x="6250" y="6418"/>
                    <a:pt x="6360" y="6308"/>
                  </a:cubicBezTo>
                  <a:cubicBezTo>
                    <a:pt x="6577" y="6088"/>
                    <a:pt x="6580" y="5736"/>
                    <a:pt x="6366" y="5516"/>
                  </a:cubicBezTo>
                  <a:lnTo>
                    <a:pt x="4487" y="3637"/>
                  </a:lnTo>
                  <a:cubicBezTo>
                    <a:pt x="4267" y="3414"/>
                    <a:pt x="4267" y="3059"/>
                    <a:pt x="4487" y="2836"/>
                  </a:cubicBezTo>
                  <a:lnTo>
                    <a:pt x="6366" y="957"/>
                  </a:lnTo>
                  <a:cubicBezTo>
                    <a:pt x="6580" y="737"/>
                    <a:pt x="6577" y="385"/>
                    <a:pt x="6360" y="165"/>
                  </a:cubicBezTo>
                  <a:cubicBezTo>
                    <a:pt x="6250" y="56"/>
                    <a:pt x="6106" y="1"/>
                    <a:pt x="5962" y="1"/>
                  </a:cubicBezTo>
                  <a:cubicBezTo>
                    <a:pt x="5820" y="1"/>
                    <a:pt x="5678" y="53"/>
                    <a:pt x="5568" y="159"/>
                  </a:cubicBezTo>
                  <a:lnTo>
                    <a:pt x="5562" y="165"/>
                  </a:lnTo>
                  <a:lnTo>
                    <a:pt x="3683" y="1978"/>
                  </a:lnTo>
                  <a:cubicBezTo>
                    <a:pt x="3573" y="2083"/>
                    <a:pt x="3431" y="2136"/>
                    <a:pt x="3290" y="2136"/>
                  </a:cubicBezTo>
                  <a:cubicBezTo>
                    <a:pt x="3148" y="2136"/>
                    <a:pt x="3007" y="2083"/>
                    <a:pt x="2897" y="1978"/>
                  </a:cubicBezTo>
                  <a:lnTo>
                    <a:pt x="1018" y="165"/>
                  </a:lnTo>
                  <a:lnTo>
                    <a:pt x="1012" y="159"/>
                  </a:lnTo>
                  <a:cubicBezTo>
                    <a:pt x="902" y="53"/>
                    <a:pt x="760" y="1"/>
                    <a:pt x="6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35D74"/>
                </a:solidFill>
                <a:cs typeface="+mn-ea"/>
                <a:sym typeface="+mn-lt"/>
              </a:endParaRPr>
            </a:p>
          </p:txBody>
        </p:sp>
        <p:sp>
          <p:nvSpPr>
            <p:cNvPr id="44" name="Google Shape;1817;p47">
              <a:extLst>
                <a:ext uri="{FF2B5EF4-FFF2-40B4-BE49-F238E27FC236}">
                  <a16:creationId xmlns:a16="http://schemas.microsoft.com/office/drawing/2014/main" id="{EE898848-AB10-427D-BE98-982FC5235D4A}"/>
                </a:ext>
              </a:extLst>
            </p:cNvPr>
            <p:cNvSpPr/>
            <p:nvPr/>
          </p:nvSpPr>
          <p:spPr>
            <a:xfrm>
              <a:off x="2085525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2313" y="5263"/>
                  </a:moveTo>
                  <a:cubicBezTo>
                    <a:pt x="12748" y="5263"/>
                    <a:pt x="13183" y="5429"/>
                    <a:pt x="13515" y="5761"/>
                  </a:cubicBezTo>
                  <a:cubicBezTo>
                    <a:pt x="14174" y="6424"/>
                    <a:pt x="14171" y="7496"/>
                    <a:pt x="13509" y="8155"/>
                  </a:cubicBezTo>
                  <a:lnTo>
                    <a:pt x="12030" y="9637"/>
                  </a:lnTo>
                  <a:lnTo>
                    <a:pt x="13512" y="11118"/>
                  </a:lnTo>
                  <a:cubicBezTo>
                    <a:pt x="14174" y="11778"/>
                    <a:pt x="14177" y="12850"/>
                    <a:pt x="13515" y="13512"/>
                  </a:cubicBezTo>
                  <a:cubicBezTo>
                    <a:pt x="13184" y="13844"/>
                    <a:pt x="12749" y="14011"/>
                    <a:pt x="12315" y="14011"/>
                  </a:cubicBezTo>
                  <a:cubicBezTo>
                    <a:pt x="11883" y="14011"/>
                    <a:pt x="11451" y="13847"/>
                    <a:pt x="11121" y="13518"/>
                  </a:cubicBezTo>
                  <a:lnTo>
                    <a:pt x="9636" y="12088"/>
                  </a:lnTo>
                  <a:lnTo>
                    <a:pt x="8152" y="13518"/>
                  </a:lnTo>
                  <a:cubicBezTo>
                    <a:pt x="7822" y="13847"/>
                    <a:pt x="7390" y="14011"/>
                    <a:pt x="6958" y="14011"/>
                  </a:cubicBezTo>
                  <a:cubicBezTo>
                    <a:pt x="6523" y="14011"/>
                    <a:pt x="6087" y="13844"/>
                    <a:pt x="5755" y="13512"/>
                  </a:cubicBezTo>
                  <a:cubicBezTo>
                    <a:pt x="5095" y="12850"/>
                    <a:pt x="5098" y="11778"/>
                    <a:pt x="5761" y="11118"/>
                  </a:cubicBezTo>
                  <a:lnTo>
                    <a:pt x="7239" y="9637"/>
                  </a:lnTo>
                  <a:lnTo>
                    <a:pt x="5758" y="8155"/>
                  </a:lnTo>
                  <a:cubicBezTo>
                    <a:pt x="5095" y="7496"/>
                    <a:pt x="5092" y="6424"/>
                    <a:pt x="5755" y="5761"/>
                  </a:cubicBezTo>
                  <a:cubicBezTo>
                    <a:pt x="6085" y="5429"/>
                    <a:pt x="6519" y="5263"/>
                    <a:pt x="6954" y="5263"/>
                  </a:cubicBezTo>
                  <a:cubicBezTo>
                    <a:pt x="7386" y="5263"/>
                    <a:pt x="7818" y="5428"/>
                    <a:pt x="8149" y="5758"/>
                  </a:cubicBezTo>
                  <a:lnTo>
                    <a:pt x="9633" y="7188"/>
                  </a:lnTo>
                  <a:lnTo>
                    <a:pt x="11118" y="5758"/>
                  </a:lnTo>
                  <a:cubicBezTo>
                    <a:pt x="11448" y="5428"/>
                    <a:pt x="11881" y="5263"/>
                    <a:pt x="12313" y="5263"/>
                  </a:cubicBezTo>
                  <a:close/>
                  <a:moveTo>
                    <a:pt x="9636" y="1"/>
                  </a:moveTo>
                  <a:cubicBezTo>
                    <a:pt x="7095" y="1"/>
                    <a:pt x="4686" y="1012"/>
                    <a:pt x="2849" y="2849"/>
                  </a:cubicBezTo>
                  <a:cubicBezTo>
                    <a:pt x="1012" y="4686"/>
                    <a:pt x="0" y="7098"/>
                    <a:pt x="0" y="9637"/>
                  </a:cubicBezTo>
                  <a:cubicBezTo>
                    <a:pt x="0" y="12175"/>
                    <a:pt x="1012" y="14587"/>
                    <a:pt x="2849" y="16424"/>
                  </a:cubicBezTo>
                  <a:cubicBezTo>
                    <a:pt x="4686" y="18261"/>
                    <a:pt x="7095" y="19273"/>
                    <a:pt x="9636" y="19273"/>
                  </a:cubicBezTo>
                  <a:cubicBezTo>
                    <a:pt x="12175" y="19273"/>
                    <a:pt x="14584" y="18261"/>
                    <a:pt x="16421" y="16424"/>
                  </a:cubicBezTo>
                  <a:cubicBezTo>
                    <a:pt x="18261" y="14587"/>
                    <a:pt x="19272" y="12175"/>
                    <a:pt x="19272" y="9637"/>
                  </a:cubicBezTo>
                  <a:cubicBezTo>
                    <a:pt x="19272" y="7098"/>
                    <a:pt x="18261" y="4686"/>
                    <a:pt x="16421" y="2849"/>
                  </a:cubicBezTo>
                  <a:cubicBezTo>
                    <a:pt x="14584" y="1012"/>
                    <a:pt x="12175" y="1"/>
                    <a:pt x="96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35D7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51440" y="71254"/>
            <a:ext cx="7104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Цели создания отчета об исполнении бюджета в доступной для граждан </a:t>
            </a:r>
            <a:r>
              <a:rPr lang="ru-RU" sz="24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форме</a:t>
            </a:r>
            <a:r>
              <a:rPr lang="en-US" sz="24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284986" y="1222971"/>
            <a:ext cx="599977" cy="49236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253" y="1328869"/>
            <a:ext cx="337685" cy="376729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941121" y="2090189"/>
            <a:ext cx="27915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граждан</a:t>
            </a:r>
            <a:br>
              <a:rPr lang="ru-RU" sz="16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о ходе бюджетного процесса в </a:t>
            </a:r>
          </a:p>
          <a:p>
            <a:r>
              <a:rPr lang="ru-RU" sz="16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Новоалександровском </a:t>
            </a:r>
            <a:br>
              <a:rPr lang="ru-RU" sz="16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городском округе </a:t>
            </a:r>
            <a:endParaRPr lang="ru-RU" sz="16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579910" y="0"/>
            <a:ext cx="44949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Повышение прозрачности </a:t>
            </a:r>
            <a:b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формирования и расходования</a:t>
            </a:r>
            <a:b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бюджетных средств в </a:t>
            </a:r>
            <a:b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Новоалександровском городском округе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7579910" y="3253427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Повышение ответственности органов </a:t>
            </a:r>
            <a:b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местного самоуправления </a:t>
            </a:r>
            <a:b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Новоалександровского городского округа </a:t>
            </a:r>
            <a:b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при принятии решений </a:t>
            </a:r>
            <a:b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в сфере бюджетного финансирования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3178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7241" y="0"/>
            <a:ext cx="113690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Экономическая структура расходов бюджета Новоалександровского городского округа за 2022 год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2319"/>
              </p:ext>
            </p:extLst>
          </p:nvPr>
        </p:nvGraphicFramePr>
        <p:xfrm>
          <a:off x="111114" y="773350"/>
          <a:ext cx="7197526" cy="5181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826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5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6811">
                <a:tc>
                  <a:txBody>
                    <a:bodyPr/>
                    <a:lstStyle/>
                    <a:p>
                      <a:endParaRPr lang="ru-RU" dirty="0"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и начислений                    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1 155 662,99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46,52%   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</a:t>
                      </a:r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311651"/>
              </p:ext>
            </p:extLst>
          </p:nvPr>
        </p:nvGraphicFramePr>
        <p:xfrm>
          <a:off x="111114" y="2718059"/>
          <a:ext cx="5455625" cy="51816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429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77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Коммунальные услуги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87 062,82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3,5%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59897"/>
              </p:ext>
            </p:extLst>
          </p:nvPr>
        </p:nvGraphicFramePr>
        <p:xfrm>
          <a:off x="116857" y="3519354"/>
          <a:ext cx="5218163" cy="51816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930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6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8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248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Продукты питания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60 782,87</a:t>
                      </a:r>
                      <a:b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2,45%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698094"/>
              </p:ext>
            </p:extLst>
          </p:nvPr>
        </p:nvGraphicFramePr>
        <p:xfrm>
          <a:off x="111113" y="1425860"/>
          <a:ext cx="5667049" cy="51816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658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2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9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Социальное обеспечение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668 770,29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26,92%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824564"/>
              </p:ext>
            </p:extLst>
          </p:nvPr>
        </p:nvGraphicFramePr>
        <p:xfrm>
          <a:off x="111113" y="5125578"/>
          <a:ext cx="4918905" cy="55879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7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26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7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Уплата налогов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21 165,61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0,9%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802476"/>
              </p:ext>
            </p:extLst>
          </p:nvPr>
        </p:nvGraphicFramePr>
        <p:xfrm>
          <a:off x="111113" y="5926873"/>
          <a:ext cx="4360563" cy="51816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48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7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4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3238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расходы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204 988,41</a:t>
                      </a:r>
                    </a:p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8,21%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235671" y="5954155"/>
            <a:ext cx="3955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2 484 060,55тыс. рублей</a:t>
            </a:r>
          </a:p>
        </p:txBody>
      </p:sp>
      <p:pic>
        <p:nvPicPr>
          <p:cNvPr id="19" name="depositphotos_396191264-stock-video-a-young-woman-pays-fo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95132" y="1301923"/>
            <a:ext cx="5791200" cy="4136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10301322" y="804602"/>
            <a:ext cx="1161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306901"/>
              </p:ext>
            </p:extLst>
          </p:nvPr>
        </p:nvGraphicFramePr>
        <p:xfrm>
          <a:off x="114345" y="4241690"/>
          <a:ext cx="4360563" cy="52966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52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3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4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9669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rgbClr val="00FF9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/>
                        <a:t>Благоустройство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52 908,38</a:t>
                      </a:r>
                    </a:p>
                    <a:p>
                      <a:pPr algn="ctr"/>
                      <a:r>
                        <a:rPr lang="ru-RU" sz="1400" dirty="0" smtClean="0"/>
                        <a:t>2,13%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083481"/>
              </p:ext>
            </p:extLst>
          </p:nvPr>
        </p:nvGraphicFramePr>
        <p:xfrm>
          <a:off x="111113" y="2051456"/>
          <a:ext cx="5455625" cy="5181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29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77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/>
                        <a:t>Дорожный фонд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  232 719,18   </a:t>
                      </a:r>
                    </a:p>
                    <a:p>
                      <a:pPr algn="ctr"/>
                      <a:r>
                        <a:rPr lang="ru-RU" sz="1400" dirty="0" smtClean="0"/>
                        <a:t>    9,37 %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71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4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4"/>
          <p:cNvGrpSpPr/>
          <p:nvPr/>
        </p:nvGrpSpPr>
        <p:grpSpPr>
          <a:xfrm>
            <a:off x="19148" y="1906002"/>
            <a:ext cx="10797618" cy="4397599"/>
            <a:chOff x="-190342" y="1344997"/>
            <a:chExt cx="8159926" cy="3323333"/>
          </a:xfrm>
          <a:effectLst/>
        </p:grpSpPr>
        <p:sp>
          <p:nvSpPr>
            <p:cNvPr id="5" name="椭圆 2"/>
            <p:cNvSpPr/>
            <p:nvPr/>
          </p:nvSpPr>
          <p:spPr>
            <a:xfrm>
              <a:off x="1242016" y="4328416"/>
              <a:ext cx="6727568" cy="3399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  <a:alpha val="0"/>
                  </a:schemeClr>
                </a:gs>
                <a:gs pos="54000">
                  <a:srgbClr val="7F7F7F">
                    <a:alpha val="64000"/>
                  </a:srgbClr>
                </a:gs>
                <a:gs pos="0">
                  <a:schemeClr val="bg1">
                    <a:lumMod val="50000"/>
                    <a:alpha val="6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grpSp>
          <p:nvGrpSpPr>
            <p:cNvPr id="7" name="组合 5"/>
            <p:cNvGrpSpPr/>
            <p:nvPr/>
          </p:nvGrpSpPr>
          <p:grpSpPr>
            <a:xfrm>
              <a:off x="5452040" y="1401808"/>
              <a:ext cx="1735004" cy="405108"/>
              <a:chOff x="6423474" y="2025751"/>
              <a:chExt cx="2313038" cy="540269"/>
            </a:xfrm>
          </p:grpSpPr>
          <p:sp>
            <p:nvSpPr>
              <p:cNvPr id="95" name="任意多边形 6"/>
              <p:cNvSpPr/>
              <p:nvPr/>
            </p:nvSpPr>
            <p:spPr>
              <a:xfrm>
                <a:off x="6423475" y="2037322"/>
                <a:ext cx="946333" cy="528698"/>
              </a:xfrm>
              <a:custGeom>
                <a:avLst/>
                <a:gdLst>
                  <a:gd name="connsiteX0" fmla="*/ 264349 w 946333"/>
                  <a:gd name="connsiteY0" fmla="*/ 0 h 528698"/>
                  <a:gd name="connsiteX1" fmla="*/ 946333 w 946333"/>
                  <a:gd name="connsiteY1" fmla="*/ 0 h 528698"/>
                  <a:gd name="connsiteX2" fmla="*/ 946333 w 946333"/>
                  <a:gd name="connsiteY2" fmla="*/ 528698 h 528698"/>
                  <a:gd name="connsiteX3" fmla="*/ 264349 w 946333"/>
                  <a:gd name="connsiteY3" fmla="*/ 528698 h 528698"/>
                  <a:gd name="connsiteX4" fmla="*/ 0 w 946333"/>
                  <a:gd name="connsiteY4" fmla="*/ 264349 h 528698"/>
                  <a:gd name="connsiteX5" fmla="*/ 264349 w 946333"/>
                  <a:gd name="connsiteY5" fmla="*/ 0 h 5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6333" h="528698">
                    <a:moveTo>
                      <a:pt x="264349" y="0"/>
                    </a:moveTo>
                    <a:lnTo>
                      <a:pt x="946333" y="0"/>
                    </a:lnTo>
                    <a:lnTo>
                      <a:pt x="946333" y="528698"/>
                    </a:lnTo>
                    <a:lnTo>
                      <a:pt x="264349" y="528698"/>
                    </a:lnTo>
                    <a:cubicBezTo>
                      <a:pt x="118353" y="528698"/>
                      <a:pt x="0" y="410345"/>
                      <a:pt x="0" y="264349"/>
                    </a:cubicBezTo>
                    <a:cubicBezTo>
                      <a:pt x="0" y="118353"/>
                      <a:pt x="118353" y="0"/>
                      <a:pt x="264349" y="0"/>
                    </a:cubicBezTo>
                    <a:close/>
                  </a:path>
                </a:pathLst>
              </a:custGeom>
              <a:solidFill>
                <a:srgbClr val="FFB85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任意多边形 7"/>
              <p:cNvSpPr/>
              <p:nvPr/>
            </p:nvSpPr>
            <p:spPr>
              <a:xfrm>
                <a:off x="6423474" y="2025751"/>
                <a:ext cx="2313038" cy="528698"/>
              </a:xfrm>
              <a:custGeom>
                <a:avLst/>
                <a:gdLst>
                  <a:gd name="connsiteX0" fmla="*/ 264349 w 946333"/>
                  <a:gd name="connsiteY0" fmla="*/ 0 h 528698"/>
                  <a:gd name="connsiteX1" fmla="*/ 946333 w 946333"/>
                  <a:gd name="connsiteY1" fmla="*/ 0 h 528698"/>
                  <a:gd name="connsiteX2" fmla="*/ 946333 w 946333"/>
                  <a:gd name="connsiteY2" fmla="*/ 528698 h 528698"/>
                  <a:gd name="connsiteX3" fmla="*/ 264349 w 946333"/>
                  <a:gd name="connsiteY3" fmla="*/ 528698 h 528698"/>
                  <a:gd name="connsiteX4" fmla="*/ 0 w 946333"/>
                  <a:gd name="connsiteY4" fmla="*/ 264349 h 528698"/>
                  <a:gd name="connsiteX5" fmla="*/ 264349 w 946333"/>
                  <a:gd name="connsiteY5" fmla="*/ 0 h 5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6333" h="528698">
                    <a:moveTo>
                      <a:pt x="264349" y="0"/>
                    </a:moveTo>
                    <a:lnTo>
                      <a:pt x="946333" y="0"/>
                    </a:lnTo>
                    <a:lnTo>
                      <a:pt x="946333" y="528698"/>
                    </a:lnTo>
                    <a:lnTo>
                      <a:pt x="264349" y="528698"/>
                    </a:lnTo>
                    <a:cubicBezTo>
                      <a:pt x="118353" y="528698"/>
                      <a:pt x="0" y="410345"/>
                      <a:pt x="0" y="264349"/>
                    </a:cubicBezTo>
                    <a:cubicBezTo>
                      <a:pt x="0" y="118353"/>
                      <a:pt x="118353" y="0"/>
                      <a:pt x="264349" y="0"/>
                    </a:cubicBezTo>
                    <a:close/>
                  </a:path>
                </a:pathLst>
              </a:custGeom>
              <a:solidFill>
                <a:srgbClr val="FFB85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7" name="Group 41"/>
              <p:cNvGrpSpPr>
                <a:grpSpLocks noChangeAspect="1"/>
              </p:cNvGrpSpPr>
              <p:nvPr/>
            </p:nvGrpSpPr>
            <p:grpSpPr bwMode="auto">
              <a:xfrm>
                <a:off x="6782487" y="2134869"/>
                <a:ext cx="284097" cy="347774"/>
                <a:chOff x="3783" y="2089"/>
                <a:chExt cx="116" cy="142"/>
              </a:xfrm>
              <a:solidFill>
                <a:schemeClr val="bg1"/>
              </a:solidFill>
              <a:effectLst/>
            </p:grpSpPr>
            <p:sp>
              <p:nvSpPr>
                <p:cNvPr id="98" name="Freeform 42"/>
                <p:cNvSpPr>
                  <a:spLocks/>
                </p:cNvSpPr>
                <p:nvPr/>
              </p:nvSpPr>
              <p:spPr bwMode="auto">
                <a:xfrm>
                  <a:off x="3791" y="2221"/>
                  <a:ext cx="20" cy="10"/>
                </a:xfrm>
                <a:custGeom>
                  <a:avLst/>
                  <a:gdLst>
                    <a:gd name="T0" fmla="*/ 8 w 8"/>
                    <a:gd name="T1" fmla="*/ 0 h 4"/>
                    <a:gd name="T2" fmla="*/ 1 w 8"/>
                    <a:gd name="T3" fmla="*/ 0 h 4"/>
                    <a:gd name="T4" fmla="*/ 0 w 8"/>
                    <a:gd name="T5" fmla="*/ 0 h 4"/>
                    <a:gd name="T6" fmla="*/ 0 w 8"/>
                    <a:gd name="T7" fmla="*/ 4 h 4"/>
                    <a:gd name="T8" fmla="*/ 1 w 8"/>
                    <a:gd name="T9" fmla="*/ 4 h 4"/>
                    <a:gd name="T10" fmla="*/ 8 w 8"/>
                    <a:gd name="T11" fmla="*/ 4 h 4"/>
                    <a:gd name="T12" fmla="*/ 8 w 8"/>
                    <a:gd name="T13" fmla="*/ 4 h 4"/>
                    <a:gd name="T14" fmla="*/ 8 w 8"/>
                    <a:gd name="T15" fmla="*/ 0 h 4"/>
                    <a:gd name="T16" fmla="*/ 8 w 8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srgbClr val="FFB850"/>
                    </a:solidFill>
                  </a:endParaRPr>
                </a:p>
              </p:txBody>
            </p:sp>
            <p:sp>
              <p:nvSpPr>
                <p:cNvPr id="99" name="Freeform 43"/>
                <p:cNvSpPr>
                  <a:spLocks/>
                </p:cNvSpPr>
                <p:nvPr/>
              </p:nvSpPr>
              <p:spPr bwMode="auto">
                <a:xfrm>
                  <a:off x="3818" y="2208"/>
                  <a:ext cx="23" cy="23"/>
                </a:xfrm>
                <a:custGeom>
                  <a:avLst/>
                  <a:gdLst>
                    <a:gd name="T0" fmla="*/ 8 w 9"/>
                    <a:gd name="T1" fmla="*/ 0 h 9"/>
                    <a:gd name="T2" fmla="*/ 1 w 9"/>
                    <a:gd name="T3" fmla="*/ 0 h 9"/>
                    <a:gd name="T4" fmla="*/ 0 w 9"/>
                    <a:gd name="T5" fmla="*/ 1 h 9"/>
                    <a:gd name="T6" fmla="*/ 0 w 9"/>
                    <a:gd name="T7" fmla="*/ 9 h 9"/>
                    <a:gd name="T8" fmla="*/ 1 w 9"/>
                    <a:gd name="T9" fmla="*/ 9 h 9"/>
                    <a:gd name="T10" fmla="*/ 8 w 9"/>
                    <a:gd name="T11" fmla="*/ 9 h 9"/>
                    <a:gd name="T12" fmla="*/ 9 w 9"/>
                    <a:gd name="T13" fmla="*/ 9 h 9"/>
                    <a:gd name="T14" fmla="*/ 9 w 9"/>
                    <a:gd name="T15" fmla="*/ 1 h 9"/>
                    <a:gd name="T16" fmla="*/ 8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9" y="9"/>
                        <a:pt x="9" y="9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srgbClr val="FFB850"/>
                    </a:solidFill>
                  </a:endParaRPr>
                </a:p>
              </p:txBody>
            </p:sp>
            <p:sp>
              <p:nvSpPr>
                <p:cNvPr id="100" name="Freeform 44"/>
                <p:cNvSpPr>
                  <a:spLocks/>
                </p:cNvSpPr>
                <p:nvPr/>
              </p:nvSpPr>
              <p:spPr bwMode="auto">
                <a:xfrm>
                  <a:off x="3849" y="2184"/>
                  <a:ext cx="20" cy="47"/>
                </a:xfrm>
                <a:custGeom>
                  <a:avLst/>
                  <a:gdLst>
                    <a:gd name="T0" fmla="*/ 7 w 8"/>
                    <a:gd name="T1" fmla="*/ 0 h 19"/>
                    <a:gd name="T2" fmla="*/ 0 w 8"/>
                    <a:gd name="T3" fmla="*/ 0 h 19"/>
                    <a:gd name="T4" fmla="*/ 0 w 8"/>
                    <a:gd name="T5" fmla="*/ 1 h 19"/>
                    <a:gd name="T6" fmla="*/ 0 w 8"/>
                    <a:gd name="T7" fmla="*/ 19 h 19"/>
                    <a:gd name="T8" fmla="*/ 0 w 8"/>
                    <a:gd name="T9" fmla="*/ 19 h 19"/>
                    <a:gd name="T10" fmla="*/ 7 w 8"/>
                    <a:gd name="T11" fmla="*/ 19 h 19"/>
                    <a:gd name="T12" fmla="*/ 8 w 8"/>
                    <a:gd name="T13" fmla="*/ 19 h 19"/>
                    <a:gd name="T14" fmla="*/ 8 w 8"/>
                    <a:gd name="T15" fmla="*/ 1 h 19"/>
                    <a:gd name="T16" fmla="*/ 7 w 8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srgbClr val="FFB850"/>
                    </a:solidFill>
                  </a:endParaRPr>
                </a:p>
              </p:txBody>
            </p:sp>
            <p:sp>
              <p:nvSpPr>
                <p:cNvPr id="101" name="Freeform 45"/>
                <p:cNvSpPr>
                  <a:spLocks/>
                </p:cNvSpPr>
                <p:nvPr/>
              </p:nvSpPr>
              <p:spPr bwMode="auto">
                <a:xfrm>
                  <a:off x="3877" y="2161"/>
                  <a:ext cx="22" cy="70"/>
                </a:xfrm>
                <a:custGeom>
                  <a:avLst/>
                  <a:gdLst>
                    <a:gd name="T0" fmla="*/ 8 w 9"/>
                    <a:gd name="T1" fmla="*/ 0 h 28"/>
                    <a:gd name="T2" fmla="*/ 1 w 9"/>
                    <a:gd name="T3" fmla="*/ 0 h 28"/>
                    <a:gd name="T4" fmla="*/ 0 w 9"/>
                    <a:gd name="T5" fmla="*/ 1 h 28"/>
                    <a:gd name="T6" fmla="*/ 0 w 9"/>
                    <a:gd name="T7" fmla="*/ 28 h 28"/>
                    <a:gd name="T8" fmla="*/ 1 w 9"/>
                    <a:gd name="T9" fmla="*/ 28 h 28"/>
                    <a:gd name="T10" fmla="*/ 8 w 9"/>
                    <a:gd name="T11" fmla="*/ 28 h 28"/>
                    <a:gd name="T12" fmla="*/ 9 w 9"/>
                    <a:gd name="T13" fmla="*/ 28 h 28"/>
                    <a:gd name="T14" fmla="*/ 9 w 9"/>
                    <a:gd name="T15" fmla="*/ 1 h 28"/>
                    <a:gd name="T16" fmla="*/ 8 w 9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28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1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9" y="28"/>
                        <a:pt x="9" y="2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srgbClr val="FFB850"/>
                    </a:solidFill>
                  </a:endParaRPr>
                </a:p>
              </p:txBody>
            </p:sp>
            <p:sp>
              <p:nvSpPr>
                <p:cNvPr id="102" name="Freeform 46"/>
                <p:cNvSpPr>
                  <a:spLocks/>
                </p:cNvSpPr>
                <p:nvPr/>
              </p:nvSpPr>
              <p:spPr bwMode="auto">
                <a:xfrm>
                  <a:off x="3821" y="2089"/>
                  <a:ext cx="23" cy="27"/>
                </a:xfrm>
                <a:custGeom>
                  <a:avLst/>
                  <a:gdLst>
                    <a:gd name="T0" fmla="*/ 5 w 9"/>
                    <a:gd name="T1" fmla="*/ 10 h 11"/>
                    <a:gd name="T2" fmla="*/ 8 w 9"/>
                    <a:gd name="T3" fmla="*/ 4 h 11"/>
                    <a:gd name="T4" fmla="*/ 5 w 9"/>
                    <a:gd name="T5" fmla="*/ 0 h 11"/>
                    <a:gd name="T6" fmla="*/ 0 w 9"/>
                    <a:gd name="T7" fmla="*/ 4 h 11"/>
                    <a:gd name="T8" fmla="*/ 5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5" y="10"/>
                      </a:moveTo>
                      <a:cubicBezTo>
                        <a:pt x="8" y="10"/>
                        <a:pt x="8" y="7"/>
                        <a:pt x="8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1" y="8"/>
                        <a:pt x="4" y="11"/>
                        <a:pt x="5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srgbClr val="FFB850"/>
                    </a:solidFill>
                  </a:endParaRPr>
                </a:p>
              </p:txBody>
            </p:sp>
            <p:sp>
              <p:nvSpPr>
                <p:cNvPr id="103" name="Freeform 47"/>
                <p:cNvSpPr>
                  <a:spLocks/>
                </p:cNvSpPr>
                <p:nvPr/>
              </p:nvSpPr>
              <p:spPr bwMode="auto">
                <a:xfrm>
                  <a:off x="3785" y="2164"/>
                  <a:ext cx="36" cy="44"/>
                </a:xfrm>
                <a:custGeom>
                  <a:avLst/>
                  <a:gdLst>
                    <a:gd name="T0" fmla="*/ 12 w 14"/>
                    <a:gd name="T1" fmla="*/ 1 h 18"/>
                    <a:gd name="T2" fmla="*/ 10 w 14"/>
                    <a:gd name="T3" fmla="*/ 0 h 18"/>
                    <a:gd name="T4" fmla="*/ 8 w 14"/>
                    <a:gd name="T5" fmla="*/ 6 h 18"/>
                    <a:gd name="T6" fmla="*/ 1 w 14"/>
                    <a:gd name="T7" fmla="*/ 14 h 18"/>
                    <a:gd name="T8" fmla="*/ 1 w 14"/>
                    <a:gd name="T9" fmla="*/ 17 h 18"/>
                    <a:gd name="T10" fmla="*/ 4 w 14"/>
                    <a:gd name="T11" fmla="*/ 17 h 18"/>
                    <a:gd name="T12" fmla="*/ 12 w 14"/>
                    <a:gd name="T13" fmla="*/ 9 h 18"/>
                    <a:gd name="T14" fmla="*/ 13 w 14"/>
                    <a:gd name="T15" fmla="*/ 8 h 18"/>
                    <a:gd name="T16" fmla="*/ 14 w 14"/>
                    <a:gd name="T17" fmla="*/ 3 h 18"/>
                    <a:gd name="T18" fmla="*/ 12 w 14"/>
                    <a:gd name="T1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8">
                      <a:moveTo>
                        <a:pt x="12" y="1"/>
                      </a:move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1" y="17"/>
                      </a:cubicBezTo>
                      <a:cubicBezTo>
                        <a:pt x="2" y="18"/>
                        <a:pt x="4" y="18"/>
                        <a:pt x="4" y="17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2"/>
                        <a:pt x="13" y="2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srgbClr val="FFB850"/>
                    </a:solidFill>
                  </a:endParaRPr>
                </a:p>
              </p:txBody>
            </p:sp>
            <p:sp>
              <p:nvSpPr>
                <p:cNvPr id="104" name="Freeform 48"/>
                <p:cNvSpPr>
                  <a:spLocks/>
                </p:cNvSpPr>
                <p:nvPr/>
              </p:nvSpPr>
              <p:spPr bwMode="auto">
                <a:xfrm>
                  <a:off x="3836" y="2116"/>
                  <a:ext cx="33" cy="20"/>
                </a:xfrm>
                <a:custGeom>
                  <a:avLst/>
                  <a:gdLst>
                    <a:gd name="T0" fmla="*/ 6 w 13"/>
                    <a:gd name="T1" fmla="*/ 8 h 8"/>
                    <a:gd name="T2" fmla="*/ 12 w 13"/>
                    <a:gd name="T3" fmla="*/ 4 h 8"/>
                    <a:gd name="T4" fmla="*/ 12 w 13"/>
                    <a:gd name="T5" fmla="*/ 1 h 8"/>
                    <a:gd name="T6" fmla="*/ 10 w 13"/>
                    <a:gd name="T7" fmla="*/ 1 h 8"/>
                    <a:gd name="T8" fmla="*/ 5 w 13"/>
                    <a:gd name="T9" fmla="*/ 4 h 8"/>
                    <a:gd name="T10" fmla="*/ 1 w 13"/>
                    <a:gd name="T11" fmla="*/ 3 h 8"/>
                    <a:gd name="T12" fmla="*/ 1 w 13"/>
                    <a:gd name="T13" fmla="*/ 5 h 8"/>
                    <a:gd name="T14" fmla="*/ 0 w 13"/>
                    <a:gd name="T15" fmla="*/ 7 h 8"/>
                    <a:gd name="T16" fmla="*/ 5 w 13"/>
                    <a:gd name="T17" fmla="*/ 8 h 8"/>
                    <a:gd name="T18" fmla="*/ 6 w 13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8">
                      <a:moveTo>
                        <a:pt x="6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2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6"/>
                        <a:pt x="0" y="7"/>
                        <a:pt x="0" y="7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srgbClr val="FFB850"/>
                    </a:solidFill>
                  </a:endParaRPr>
                </a:p>
              </p:txBody>
            </p:sp>
            <p:sp>
              <p:nvSpPr>
                <p:cNvPr id="105" name="Freeform 49"/>
                <p:cNvSpPr>
                  <a:spLocks/>
                </p:cNvSpPr>
                <p:nvPr/>
              </p:nvSpPr>
              <p:spPr bwMode="auto">
                <a:xfrm>
                  <a:off x="3783" y="2116"/>
                  <a:ext cx="58" cy="87"/>
                </a:xfrm>
                <a:custGeom>
                  <a:avLst/>
                  <a:gdLst>
                    <a:gd name="T0" fmla="*/ 18 w 23"/>
                    <a:gd name="T1" fmla="*/ 17 h 35"/>
                    <a:gd name="T2" fmla="*/ 21 w 23"/>
                    <a:gd name="T3" fmla="*/ 5 h 35"/>
                    <a:gd name="T4" fmla="*/ 21 w 23"/>
                    <a:gd name="T5" fmla="*/ 2 h 35"/>
                    <a:gd name="T6" fmla="*/ 20 w 23"/>
                    <a:gd name="T7" fmla="*/ 2 h 35"/>
                    <a:gd name="T8" fmla="*/ 19 w 23"/>
                    <a:gd name="T9" fmla="*/ 7 h 35"/>
                    <a:gd name="T10" fmla="*/ 20 w 23"/>
                    <a:gd name="T11" fmla="*/ 3 h 35"/>
                    <a:gd name="T12" fmla="*/ 20 w 23"/>
                    <a:gd name="T13" fmla="*/ 2 h 35"/>
                    <a:gd name="T14" fmla="*/ 20 w 23"/>
                    <a:gd name="T15" fmla="*/ 1 h 35"/>
                    <a:gd name="T16" fmla="*/ 19 w 23"/>
                    <a:gd name="T17" fmla="*/ 1 h 35"/>
                    <a:gd name="T18" fmla="*/ 18 w 23"/>
                    <a:gd name="T19" fmla="*/ 2 h 35"/>
                    <a:gd name="T20" fmla="*/ 19 w 23"/>
                    <a:gd name="T21" fmla="*/ 3 h 35"/>
                    <a:gd name="T22" fmla="*/ 18 w 23"/>
                    <a:gd name="T23" fmla="*/ 6 h 35"/>
                    <a:gd name="T24" fmla="*/ 17 w 23"/>
                    <a:gd name="T25" fmla="*/ 0 h 35"/>
                    <a:gd name="T26" fmla="*/ 17 w 23"/>
                    <a:gd name="T27" fmla="*/ 0 h 35"/>
                    <a:gd name="T28" fmla="*/ 17 w 23"/>
                    <a:gd name="T29" fmla="*/ 0 h 35"/>
                    <a:gd name="T30" fmla="*/ 15 w 23"/>
                    <a:gd name="T31" fmla="*/ 0 h 35"/>
                    <a:gd name="T32" fmla="*/ 8 w 23"/>
                    <a:gd name="T33" fmla="*/ 0 h 35"/>
                    <a:gd name="T34" fmla="*/ 1 w 23"/>
                    <a:gd name="T35" fmla="*/ 5 h 35"/>
                    <a:gd name="T36" fmla="*/ 1 w 23"/>
                    <a:gd name="T37" fmla="*/ 8 h 35"/>
                    <a:gd name="T38" fmla="*/ 4 w 23"/>
                    <a:gd name="T39" fmla="*/ 8 h 35"/>
                    <a:gd name="T40" fmla="*/ 4 w 23"/>
                    <a:gd name="T41" fmla="*/ 8 h 35"/>
                    <a:gd name="T42" fmla="*/ 9 w 23"/>
                    <a:gd name="T43" fmla="*/ 4 h 35"/>
                    <a:gd name="T44" fmla="*/ 13 w 23"/>
                    <a:gd name="T45" fmla="*/ 4 h 35"/>
                    <a:gd name="T46" fmla="*/ 12 w 23"/>
                    <a:gd name="T47" fmla="*/ 4 h 35"/>
                    <a:gd name="T48" fmla="*/ 9 w 23"/>
                    <a:gd name="T49" fmla="*/ 15 h 35"/>
                    <a:gd name="T50" fmla="*/ 10 w 23"/>
                    <a:gd name="T51" fmla="*/ 16 h 35"/>
                    <a:gd name="T52" fmla="*/ 14 w 23"/>
                    <a:gd name="T53" fmla="*/ 20 h 35"/>
                    <a:gd name="T54" fmla="*/ 18 w 23"/>
                    <a:gd name="T55" fmla="*/ 24 h 35"/>
                    <a:gd name="T56" fmla="*/ 17 w 23"/>
                    <a:gd name="T57" fmla="*/ 32 h 35"/>
                    <a:gd name="T58" fmla="*/ 19 w 23"/>
                    <a:gd name="T59" fmla="*/ 35 h 35"/>
                    <a:gd name="T60" fmla="*/ 22 w 23"/>
                    <a:gd name="T61" fmla="*/ 33 h 35"/>
                    <a:gd name="T62" fmla="*/ 23 w 23"/>
                    <a:gd name="T63" fmla="*/ 24 h 35"/>
                    <a:gd name="T64" fmla="*/ 23 w 23"/>
                    <a:gd name="T65" fmla="*/ 22 h 35"/>
                    <a:gd name="T66" fmla="*/ 18 w 23"/>
                    <a:gd name="T67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" h="35">
                      <a:moveTo>
                        <a:pt x="18" y="17"/>
                      </a:moveTo>
                      <a:cubicBezTo>
                        <a:pt x="19" y="10"/>
                        <a:pt x="21" y="6"/>
                        <a:pt x="21" y="5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5"/>
                        <a:pt x="19" y="7"/>
                        <a:pt x="19" y="7"/>
                      </a:cubicBezTo>
                      <a:cubicBezTo>
                        <a:pt x="19" y="7"/>
                        <a:pt x="20" y="4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9" y="1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9" y="3"/>
                      </a:cubicBezTo>
                      <a:cubicBezTo>
                        <a:pt x="19" y="3"/>
                        <a:pt x="18" y="4"/>
                        <a:pt x="18" y="6"/>
                      </a:cubicBezTo>
                      <a:cubicBezTo>
                        <a:pt x="18" y="1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3" y="0"/>
                        <a:pt x="11" y="0"/>
                        <a:pt x="8" y="0"/>
                      </a:cubicBezTo>
                      <a:cubicBezTo>
                        <a:pt x="8" y="0"/>
                        <a:pt x="1" y="5"/>
                        <a:pt x="1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2" y="8"/>
                        <a:pt x="3" y="9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9" y="4"/>
                        <a:pt x="9" y="4"/>
                      </a:cubicBezTo>
                      <a:cubicBezTo>
                        <a:pt x="9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7"/>
                        <a:pt x="9" y="13"/>
                        <a:pt x="9" y="15"/>
                      </a:cubicBezTo>
                      <a:cubicBezTo>
                        <a:pt x="9" y="15"/>
                        <a:pt x="10" y="15"/>
                        <a:pt x="10" y="16"/>
                      </a:cubicBezTo>
                      <a:cubicBezTo>
                        <a:pt x="10" y="16"/>
                        <a:pt x="11" y="18"/>
                        <a:pt x="14" y="20"/>
                      </a:cubicBezTo>
                      <a:cubicBezTo>
                        <a:pt x="14" y="20"/>
                        <a:pt x="18" y="24"/>
                        <a:pt x="18" y="24"/>
                      </a:cubicBezTo>
                      <a:cubicBezTo>
                        <a:pt x="18" y="24"/>
                        <a:pt x="17" y="32"/>
                        <a:pt x="17" y="32"/>
                      </a:cubicBezTo>
                      <a:cubicBezTo>
                        <a:pt x="17" y="34"/>
                        <a:pt x="18" y="35"/>
                        <a:pt x="19" y="35"/>
                      </a:cubicBezTo>
                      <a:cubicBezTo>
                        <a:pt x="20" y="35"/>
                        <a:pt x="21" y="35"/>
                        <a:pt x="22" y="33"/>
                      </a:cubicBezTo>
                      <a:cubicBezTo>
                        <a:pt x="22" y="33"/>
                        <a:pt x="23" y="24"/>
                        <a:pt x="23" y="24"/>
                      </a:cubicBezTo>
                      <a:cubicBezTo>
                        <a:pt x="23" y="23"/>
                        <a:pt x="23" y="22"/>
                        <a:pt x="23" y="22"/>
                      </a:cubicBezTo>
                      <a:cubicBezTo>
                        <a:pt x="22" y="21"/>
                        <a:pt x="18" y="17"/>
                        <a:pt x="18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srgbClr val="FFB850"/>
                    </a:solidFill>
                  </a:endParaRPr>
                </a:p>
              </p:txBody>
            </p:sp>
          </p:grpSp>
        </p:grpSp>
        <p:grpSp>
          <p:nvGrpSpPr>
            <p:cNvPr id="8" name="组合 17"/>
            <p:cNvGrpSpPr/>
            <p:nvPr/>
          </p:nvGrpSpPr>
          <p:grpSpPr>
            <a:xfrm>
              <a:off x="5452042" y="2192676"/>
              <a:ext cx="1638464" cy="396432"/>
              <a:chOff x="6423475" y="3080487"/>
              <a:chExt cx="2184334" cy="528698"/>
            </a:xfrm>
          </p:grpSpPr>
          <p:sp>
            <p:nvSpPr>
              <p:cNvPr id="86" name="任意多边形 18"/>
              <p:cNvSpPr/>
              <p:nvPr/>
            </p:nvSpPr>
            <p:spPr>
              <a:xfrm>
                <a:off x="6423475" y="3080487"/>
                <a:ext cx="2184334" cy="528698"/>
              </a:xfrm>
              <a:custGeom>
                <a:avLst/>
                <a:gdLst>
                  <a:gd name="connsiteX0" fmla="*/ 264349 w 1760619"/>
                  <a:gd name="connsiteY0" fmla="*/ 0 h 528698"/>
                  <a:gd name="connsiteX1" fmla="*/ 1760619 w 1760619"/>
                  <a:gd name="connsiteY1" fmla="*/ 0 h 528698"/>
                  <a:gd name="connsiteX2" fmla="*/ 1760619 w 1760619"/>
                  <a:gd name="connsiteY2" fmla="*/ 528698 h 528698"/>
                  <a:gd name="connsiteX3" fmla="*/ 264349 w 1760619"/>
                  <a:gd name="connsiteY3" fmla="*/ 528698 h 528698"/>
                  <a:gd name="connsiteX4" fmla="*/ 0 w 1760619"/>
                  <a:gd name="connsiteY4" fmla="*/ 264349 h 528698"/>
                  <a:gd name="connsiteX5" fmla="*/ 264349 w 1760619"/>
                  <a:gd name="connsiteY5" fmla="*/ 0 h 5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0619" h="528698">
                    <a:moveTo>
                      <a:pt x="264349" y="0"/>
                    </a:moveTo>
                    <a:lnTo>
                      <a:pt x="1760619" y="0"/>
                    </a:lnTo>
                    <a:lnTo>
                      <a:pt x="1760619" y="528698"/>
                    </a:lnTo>
                    <a:lnTo>
                      <a:pt x="264349" y="528698"/>
                    </a:lnTo>
                    <a:cubicBezTo>
                      <a:pt x="118353" y="528698"/>
                      <a:pt x="0" y="410345"/>
                      <a:pt x="0" y="264349"/>
                    </a:cubicBezTo>
                    <a:cubicBezTo>
                      <a:pt x="0" y="118353"/>
                      <a:pt x="118353" y="0"/>
                      <a:pt x="264349" y="0"/>
                    </a:cubicBezTo>
                    <a:close/>
                  </a:path>
                </a:pathLst>
              </a:custGeom>
              <a:solidFill>
                <a:srgbClr val="01ACBE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7" name="Group 52"/>
              <p:cNvGrpSpPr>
                <a:grpSpLocks noChangeAspect="1"/>
              </p:cNvGrpSpPr>
              <p:nvPr/>
            </p:nvGrpSpPr>
            <p:grpSpPr bwMode="auto">
              <a:xfrm>
                <a:off x="6789259" y="3199771"/>
                <a:ext cx="327704" cy="324878"/>
                <a:chOff x="3783" y="2102"/>
                <a:chExt cx="116" cy="115"/>
              </a:xfrm>
              <a:solidFill>
                <a:schemeClr val="bg1"/>
              </a:solidFill>
              <a:effectLst/>
            </p:grpSpPr>
            <p:sp>
              <p:nvSpPr>
                <p:cNvPr id="88" name="Freeform 53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Freeform 54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55"/>
                <p:cNvSpPr>
                  <a:spLocks/>
                </p:cNvSpPr>
                <p:nvPr/>
              </p:nvSpPr>
              <p:spPr bwMode="auto">
                <a:xfrm>
                  <a:off x="3839" y="2115"/>
                  <a:ext cx="7" cy="10"/>
                </a:xfrm>
                <a:custGeom>
                  <a:avLst/>
                  <a:gdLst>
                    <a:gd name="T0" fmla="*/ 1 w 3"/>
                    <a:gd name="T1" fmla="*/ 4 h 4"/>
                    <a:gd name="T2" fmla="*/ 1 w 3"/>
                    <a:gd name="T3" fmla="*/ 4 h 4"/>
                    <a:gd name="T4" fmla="*/ 3 w 3"/>
                    <a:gd name="T5" fmla="*/ 3 h 4"/>
                    <a:gd name="T6" fmla="*/ 3 w 3"/>
                    <a:gd name="T7" fmla="*/ 0 h 4"/>
                    <a:gd name="T8" fmla="*/ 1 w 3"/>
                    <a:gd name="T9" fmla="*/ 0 h 4"/>
                    <a:gd name="T10" fmla="*/ 0 w 3"/>
                    <a:gd name="T11" fmla="*/ 0 h 4"/>
                    <a:gd name="T12" fmla="*/ 0 w 3"/>
                    <a:gd name="T13" fmla="*/ 3 h 4"/>
                    <a:gd name="T14" fmla="*/ 1 w 3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1" name="Freeform 56"/>
                <p:cNvSpPr>
                  <a:spLocks/>
                </p:cNvSpPr>
                <p:nvPr/>
              </p:nvSpPr>
              <p:spPr bwMode="auto">
                <a:xfrm>
                  <a:off x="3839" y="2195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1 h 4"/>
                    <a:gd name="T6" fmla="*/ 0 w 3"/>
                    <a:gd name="T7" fmla="*/ 4 h 4"/>
                    <a:gd name="T8" fmla="*/ 1 w 3"/>
                    <a:gd name="T9" fmla="*/ 4 h 4"/>
                    <a:gd name="T10" fmla="*/ 3 w 3"/>
                    <a:gd name="T11" fmla="*/ 4 h 4"/>
                    <a:gd name="T12" fmla="*/ 3 w 3"/>
                    <a:gd name="T13" fmla="*/ 1 h 4"/>
                    <a:gd name="T14" fmla="*/ 1 w 3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2" name="Freeform 57"/>
                <p:cNvSpPr>
                  <a:spLocks/>
                </p:cNvSpPr>
                <p:nvPr/>
              </p:nvSpPr>
              <p:spPr bwMode="auto">
                <a:xfrm>
                  <a:off x="3796" y="2155"/>
                  <a:ext cx="10" cy="10"/>
                </a:xfrm>
                <a:custGeom>
                  <a:avLst/>
                  <a:gdLst>
                    <a:gd name="T0" fmla="*/ 3 w 4"/>
                    <a:gd name="T1" fmla="*/ 0 h 4"/>
                    <a:gd name="T2" fmla="*/ 0 w 4"/>
                    <a:gd name="T3" fmla="*/ 0 h 4"/>
                    <a:gd name="T4" fmla="*/ 0 w 4"/>
                    <a:gd name="T5" fmla="*/ 2 h 4"/>
                    <a:gd name="T6" fmla="*/ 0 w 4"/>
                    <a:gd name="T7" fmla="*/ 4 h 4"/>
                    <a:gd name="T8" fmla="*/ 3 w 4"/>
                    <a:gd name="T9" fmla="*/ 4 h 4"/>
                    <a:gd name="T10" fmla="*/ 4 w 4"/>
                    <a:gd name="T11" fmla="*/ 2 h 4"/>
                    <a:gd name="T12" fmla="*/ 4 w 4"/>
                    <a:gd name="T13" fmla="*/ 2 h 4"/>
                    <a:gd name="T14" fmla="*/ 3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3" name="Freeform 58"/>
                <p:cNvSpPr>
                  <a:spLocks/>
                </p:cNvSpPr>
                <p:nvPr/>
              </p:nvSpPr>
              <p:spPr bwMode="auto">
                <a:xfrm>
                  <a:off x="3877" y="2155"/>
                  <a:ext cx="10" cy="10"/>
                </a:xfrm>
                <a:custGeom>
                  <a:avLst/>
                  <a:gdLst>
                    <a:gd name="T0" fmla="*/ 4 w 4"/>
                    <a:gd name="T1" fmla="*/ 0 h 4"/>
                    <a:gd name="T2" fmla="*/ 2 w 4"/>
                    <a:gd name="T3" fmla="*/ 0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4 h 4"/>
                    <a:gd name="T10" fmla="*/ 4 w 4"/>
                    <a:gd name="T11" fmla="*/ 4 h 4"/>
                    <a:gd name="T12" fmla="*/ 4 w 4"/>
                    <a:gd name="T13" fmla="*/ 2 h 4"/>
                    <a:gd name="T14" fmla="*/ 4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4" y="1"/>
                        <a:pt x="4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4" name="Freeform 59"/>
                <p:cNvSpPr>
                  <a:spLocks/>
                </p:cNvSpPr>
                <p:nvPr/>
              </p:nvSpPr>
              <p:spPr bwMode="auto">
                <a:xfrm>
                  <a:off x="3813" y="2127"/>
                  <a:ext cx="33" cy="38"/>
                </a:xfrm>
                <a:custGeom>
                  <a:avLst/>
                  <a:gdLst>
                    <a:gd name="T0" fmla="*/ 11 w 13"/>
                    <a:gd name="T1" fmla="*/ 0 h 15"/>
                    <a:gd name="T2" fmla="*/ 10 w 13"/>
                    <a:gd name="T3" fmla="*/ 2 h 15"/>
                    <a:gd name="T4" fmla="*/ 10 w 13"/>
                    <a:gd name="T5" fmla="*/ 11 h 15"/>
                    <a:gd name="T6" fmla="*/ 9 w 13"/>
                    <a:gd name="T7" fmla="*/ 12 h 15"/>
                    <a:gd name="T8" fmla="*/ 2 w 13"/>
                    <a:gd name="T9" fmla="*/ 12 h 15"/>
                    <a:gd name="T10" fmla="*/ 0 w 13"/>
                    <a:gd name="T11" fmla="*/ 14 h 15"/>
                    <a:gd name="T12" fmla="*/ 2 w 13"/>
                    <a:gd name="T13" fmla="*/ 15 h 15"/>
                    <a:gd name="T14" fmla="*/ 11 w 13"/>
                    <a:gd name="T15" fmla="*/ 15 h 15"/>
                    <a:gd name="T16" fmla="*/ 12 w 13"/>
                    <a:gd name="T17" fmla="*/ 15 h 15"/>
                    <a:gd name="T18" fmla="*/ 12 w 13"/>
                    <a:gd name="T19" fmla="*/ 15 h 15"/>
                    <a:gd name="T20" fmla="*/ 13 w 13"/>
                    <a:gd name="T21" fmla="*/ 13 h 15"/>
                    <a:gd name="T22" fmla="*/ 13 w 13"/>
                    <a:gd name="T23" fmla="*/ 2 h 15"/>
                    <a:gd name="T24" fmla="*/ 11 w 13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5">
                      <a:moveTo>
                        <a:pt x="11" y="0"/>
                      </a:moveTo>
                      <a:cubicBezTo>
                        <a:pt x="10" y="0"/>
                        <a:pt x="10" y="1"/>
                        <a:pt x="10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4"/>
                        <a:pt x="1" y="15"/>
                        <a:pt x="2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4"/>
                        <a:pt x="13" y="14"/>
                        <a:pt x="13" y="1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2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9" name="组合 27"/>
            <p:cNvGrpSpPr/>
            <p:nvPr/>
          </p:nvGrpSpPr>
          <p:grpSpPr>
            <a:xfrm>
              <a:off x="5452042" y="2946466"/>
              <a:ext cx="1143287" cy="396432"/>
              <a:chOff x="6423475" y="4085773"/>
              <a:chExt cx="1524184" cy="528698"/>
            </a:xfrm>
          </p:grpSpPr>
          <p:sp>
            <p:nvSpPr>
              <p:cNvPr id="81" name="任意多边形 28"/>
              <p:cNvSpPr/>
              <p:nvPr/>
            </p:nvSpPr>
            <p:spPr>
              <a:xfrm>
                <a:off x="6423475" y="4085773"/>
                <a:ext cx="1524184" cy="528698"/>
              </a:xfrm>
              <a:custGeom>
                <a:avLst/>
                <a:gdLst>
                  <a:gd name="connsiteX0" fmla="*/ 264349 w 1524184"/>
                  <a:gd name="connsiteY0" fmla="*/ 0 h 528698"/>
                  <a:gd name="connsiteX1" fmla="*/ 1524184 w 1524184"/>
                  <a:gd name="connsiteY1" fmla="*/ 0 h 528698"/>
                  <a:gd name="connsiteX2" fmla="*/ 1524184 w 1524184"/>
                  <a:gd name="connsiteY2" fmla="*/ 528698 h 528698"/>
                  <a:gd name="connsiteX3" fmla="*/ 264349 w 1524184"/>
                  <a:gd name="connsiteY3" fmla="*/ 528698 h 528698"/>
                  <a:gd name="connsiteX4" fmla="*/ 0 w 1524184"/>
                  <a:gd name="connsiteY4" fmla="*/ 264349 h 528698"/>
                  <a:gd name="connsiteX5" fmla="*/ 264349 w 1524184"/>
                  <a:gd name="connsiteY5" fmla="*/ 0 h 5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4184" h="528698">
                    <a:moveTo>
                      <a:pt x="264349" y="0"/>
                    </a:moveTo>
                    <a:lnTo>
                      <a:pt x="1524184" y="0"/>
                    </a:lnTo>
                    <a:lnTo>
                      <a:pt x="1524184" y="528698"/>
                    </a:lnTo>
                    <a:lnTo>
                      <a:pt x="264349" y="528698"/>
                    </a:lnTo>
                    <a:cubicBezTo>
                      <a:pt x="118353" y="528698"/>
                      <a:pt x="0" y="410345"/>
                      <a:pt x="0" y="264349"/>
                    </a:cubicBezTo>
                    <a:cubicBezTo>
                      <a:pt x="0" y="118353"/>
                      <a:pt x="118353" y="0"/>
                      <a:pt x="264349" y="0"/>
                    </a:cubicBezTo>
                    <a:close/>
                  </a:path>
                </a:pathLst>
              </a:custGeom>
              <a:solidFill>
                <a:srgbClr val="E8707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2" name="Group 62"/>
              <p:cNvGrpSpPr>
                <a:grpSpLocks noChangeAspect="1"/>
              </p:cNvGrpSpPr>
              <p:nvPr/>
            </p:nvGrpSpPr>
            <p:grpSpPr bwMode="auto">
              <a:xfrm>
                <a:off x="6791186" y="4202994"/>
                <a:ext cx="349453" cy="279021"/>
                <a:chOff x="3775" y="2110"/>
                <a:chExt cx="129" cy="103"/>
              </a:xfrm>
              <a:solidFill>
                <a:schemeClr val="bg1"/>
              </a:solidFill>
              <a:effectLst/>
            </p:grpSpPr>
            <p:sp>
              <p:nvSpPr>
                <p:cNvPr id="83" name="Freeform 63"/>
                <p:cNvSpPr>
                  <a:spLocks/>
                </p:cNvSpPr>
                <p:nvPr/>
              </p:nvSpPr>
              <p:spPr bwMode="auto">
                <a:xfrm>
                  <a:off x="3775" y="2177"/>
                  <a:ext cx="40" cy="36"/>
                </a:xfrm>
                <a:custGeom>
                  <a:avLst/>
                  <a:gdLst>
                    <a:gd name="T0" fmla="*/ 5 w 16"/>
                    <a:gd name="T1" fmla="*/ 0 h 14"/>
                    <a:gd name="T2" fmla="*/ 0 w 16"/>
                    <a:gd name="T3" fmla="*/ 4 h 14"/>
                    <a:gd name="T4" fmla="*/ 10 w 16"/>
                    <a:gd name="T5" fmla="*/ 14 h 14"/>
                    <a:gd name="T6" fmla="*/ 16 w 16"/>
                    <a:gd name="T7" fmla="*/ 9 h 14"/>
                    <a:gd name="T8" fmla="*/ 5 w 16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4">
                      <a:moveTo>
                        <a:pt x="5" y="0"/>
                      </a:move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3" y="11"/>
                        <a:pt x="16" y="9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64"/>
                <p:cNvSpPr>
                  <a:spLocks/>
                </p:cNvSpPr>
                <p:nvPr/>
              </p:nvSpPr>
              <p:spPr bwMode="auto">
                <a:xfrm>
                  <a:off x="3795" y="2156"/>
                  <a:ext cx="109" cy="41"/>
                </a:xfrm>
                <a:custGeom>
                  <a:avLst/>
                  <a:gdLst>
                    <a:gd name="T0" fmla="*/ 37 w 44"/>
                    <a:gd name="T1" fmla="*/ 4 h 16"/>
                    <a:gd name="T2" fmla="*/ 29 w 44"/>
                    <a:gd name="T3" fmla="*/ 9 h 16"/>
                    <a:gd name="T4" fmla="*/ 18 w 44"/>
                    <a:gd name="T5" fmla="*/ 8 h 16"/>
                    <a:gd name="T6" fmla="*/ 25 w 44"/>
                    <a:gd name="T7" fmla="*/ 7 h 16"/>
                    <a:gd name="T8" fmla="*/ 31 w 44"/>
                    <a:gd name="T9" fmla="*/ 2 h 16"/>
                    <a:gd name="T10" fmla="*/ 20 w 44"/>
                    <a:gd name="T11" fmla="*/ 2 h 16"/>
                    <a:gd name="T12" fmla="*/ 9 w 44"/>
                    <a:gd name="T13" fmla="*/ 2 h 16"/>
                    <a:gd name="T14" fmla="*/ 0 w 44"/>
                    <a:gd name="T15" fmla="*/ 7 h 16"/>
                    <a:gd name="T16" fmla="*/ 9 w 44"/>
                    <a:gd name="T17" fmla="*/ 16 h 16"/>
                    <a:gd name="T18" fmla="*/ 13 w 44"/>
                    <a:gd name="T19" fmla="*/ 14 h 16"/>
                    <a:gd name="T20" fmla="*/ 29 w 44"/>
                    <a:gd name="T21" fmla="*/ 14 h 16"/>
                    <a:gd name="T22" fmla="*/ 44 w 44"/>
                    <a:gd name="T23" fmla="*/ 2 h 16"/>
                    <a:gd name="T24" fmla="*/ 37 w 44"/>
                    <a:gd name="T25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16">
                      <a:moveTo>
                        <a:pt x="37" y="4"/>
                      </a:moveTo>
                      <a:cubicBezTo>
                        <a:pt x="34" y="7"/>
                        <a:pt x="32" y="8"/>
                        <a:pt x="29" y="9"/>
                      </a:cubicBezTo>
                      <a:cubicBezTo>
                        <a:pt x="24" y="10"/>
                        <a:pt x="19" y="9"/>
                        <a:pt x="18" y="8"/>
                      </a:cubicBezTo>
                      <a:cubicBezTo>
                        <a:pt x="15" y="6"/>
                        <a:pt x="18" y="7"/>
                        <a:pt x="25" y="7"/>
                      </a:cubicBezTo>
                      <a:cubicBezTo>
                        <a:pt x="32" y="6"/>
                        <a:pt x="31" y="2"/>
                        <a:pt x="31" y="2"/>
                      </a:cubicBezTo>
                      <a:cubicBezTo>
                        <a:pt x="29" y="2"/>
                        <a:pt x="27" y="2"/>
                        <a:pt x="20" y="2"/>
                      </a:cubicBezTo>
                      <a:cubicBezTo>
                        <a:pt x="17" y="2"/>
                        <a:pt x="12" y="1"/>
                        <a:pt x="9" y="2"/>
                      </a:cubicBezTo>
                      <a:cubicBezTo>
                        <a:pt x="6" y="2"/>
                        <a:pt x="4" y="5"/>
                        <a:pt x="0" y="7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1" y="15"/>
                        <a:pt x="12" y="14"/>
                        <a:pt x="13" y="14"/>
                      </a:cubicBezTo>
                      <a:cubicBezTo>
                        <a:pt x="16" y="14"/>
                        <a:pt x="23" y="15"/>
                        <a:pt x="29" y="14"/>
                      </a:cubicBezTo>
                      <a:cubicBezTo>
                        <a:pt x="40" y="9"/>
                        <a:pt x="44" y="2"/>
                        <a:pt x="44" y="2"/>
                      </a:cubicBezTo>
                      <a:cubicBezTo>
                        <a:pt x="44" y="2"/>
                        <a:pt x="41" y="0"/>
                        <a:pt x="37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Freeform 65"/>
                <p:cNvSpPr>
                  <a:spLocks noEditPoints="1"/>
                </p:cNvSpPr>
                <p:nvPr/>
              </p:nvSpPr>
              <p:spPr bwMode="auto">
                <a:xfrm>
                  <a:off x="3810" y="2110"/>
                  <a:ext cx="94" cy="41"/>
                </a:xfrm>
                <a:custGeom>
                  <a:avLst/>
                  <a:gdLst>
                    <a:gd name="T0" fmla="*/ 38 w 38"/>
                    <a:gd name="T1" fmla="*/ 0 h 16"/>
                    <a:gd name="T2" fmla="*/ 34 w 38"/>
                    <a:gd name="T3" fmla="*/ 0 h 16"/>
                    <a:gd name="T4" fmla="*/ 34 w 38"/>
                    <a:gd name="T5" fmla="*/ 6 h 16"/>
                    <a:gd name="T6" fmla="*/ 32 w 38"/>
                    <a:gd name="T7" fmla="*/ 6 h 16"/>
                    <a:gd name="T8" fmla="*/ 32 w 38"/>
                    <a:gd name="T9" fmla="*/ 0 h 16"/>
                    <a:gd name="T10" fmla="*/ 28 w 38"/>
                    <a:gd name="T11" fmla="*/ 0 h 16"/>
                    <a:gd name="T12" fmla="*/ 28 w 38"/>
                    <a:gd name="T13" fmla="*/ 6 h 16"/>
                    <a:gd name="T14" fmla="*/ 12 w 38"/>
                    <a:gd name="T15" fmla="*/ 6 h 16"/>
                    <a:gd name="T16" fmla="*/ 12 w 38"/>
                    <a:gd name="T17" fmla="*/ 3 h 16"/>
                    <a:gd name="T18" fmla="*/ 12 w 38"/>
                    <a:gd name="T19" fmla="*/ 1 h 16"/>
                    <a:gd name="T20" fmla="*/ 11 w 38"/>
                    <a:gd name="T21" fmla="*/ 0 h 16"/>
                    <a:gd name="T22" fmla="*/ 9 w 38"/>
                    <a:gd name="T23" fmla="*/ 0 h 16"/>
                    <a:gd name="T24" fmla="*/ 3 w 38"/>
                    <a:gd name="T25" fmla="*/ 0 h 16"/>
                    <a:gd name="T26" fmla="*/ 1 w 38"/>
                    <a:gd name="T27" fmla="*/ 0 h 16"/>
                    <a:gd name="T28" fmla="*/ 0 w 38"/>
                    <a:gd name="T29" fmla="*/ 2 h 16"/>
                    <a:gd name="T30" fmla="*/ 0 w 38"/>
                    <a:gd name="T31" fmla="*/ 3 h 16"/>
                    <a:gd name="T32" fmla="*/ 0 w 38"/>
                    <a:gd name="T33" fmla="*/ 13 h 16"/>
                    <a:gd name="T34" fmla="*/ 0 w 38"/>
                    <a:gd name="T35" fmla="*/ 15 h 16"/>
                    <a:gd name="T36" fmla="*/ 2 w 38"/>
                    <a:gd name="T37" fmla="*/ 16 h 16"/>
                    <a:gd name="T38" fmla="*/ 3 w 38"/>
                    <a:gd name="T39" fmla="*/ 16 h 16"/>
                    <a:gd name="T40" fmla="*/ 9 w 38"/>
                    <a:gd name="T41" fmla="*/ 16 h 16"/>
                    <a:gd name="T42" fmla="*/ 11 w 38"/>
                    <a:gd name="T43" fmla="*/ 16 h 16"/>
                    <a:gd name="T44" fmla="*/ 12 w 38"/>
                    <a:gd name="T45" fmla="*/ 14 h 16"/>
                    <a:gd name="T46" fmla="*/ 12 w 38"/>
                    <a:gd name="T47" fmla="*/ 13 h 16"/>
                    <a:gd name="T48" fmla="*/ 12 w 38"/>
                    <a:gd name="T49" fmla="*/ 10 h 16"/>
                    <a:gd name="T50" fmla="*/ 38 w 38"/>
                    <a:gd name="T51" fmla="*/ 10 h 16"/>
                    <a:gd name="T52" fmla="*/ 38 w 38"/>
                    <a:gd name="T53" fmla="*/ 0 h 16"/>
                    <a:gd name="T54" fmla="*/ 3 w 38"/>
                    <a:gd name="T55" fmla="*/ 3 h 16"/>
                    <a:gd name="T56" fmla="*/ 9 w 38"/>
                    <a:gd name="T57" fmla="*/ 3 h 16"/>
                    <a:gd name="T58" fmla="*/ 9 w 38"/>
                    <a:gd name="T59" fmla="*/ 13 h 16"/>
                    <a:gd name="T60" fmla="*/ 3 w 38"/>
                    <a:gd name="T61" fmla="*/ 13 h 16"/>
                    <a:gd name="T62" fmla="*/ 3 w 38"/>
                    <a:gd name="T63" fmla="*/ 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8" h="16">
                      <a:moveTo>
                        <a:pt x="38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2"/>
                        <a:pt x="12" y="2"/>
                        <a:pt x="12" y="1"/>
                      </a:cubicBezTo>
                      <a:cubicBezTo>
                        <a:pt x="12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4"/>
                        <a:pt x="0" y="15"/>
                      </a:cubicBezTo>
                      <a:cubicBezTo>
                        <a:pt x="1" y="15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6"/>
                        <a:pt x="11" y="16"/>
                        <a:pt x="11" y="16"/>
                      </a:cubicBezTo>
                      <a:cubicBezTo>
                        <a:pt x="12" y="15"/>
                        <a:pt x="12" y="15"/>
                        <a:pt x="12" y="14"/>
                      </a:cubicBezTo>
                      <a:cubicBezTo>
                        <a:pt x="12" y="14"/>
                        <a:pt x="12" y="13"/>
                        <a:pt x="12" y="13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lnTo>
                        <a:pt x="38" y="0"/>
                      </a:lnTo>
                      <a:close/>
                      <a:moveTo>
                        <a:pt x="3" y="3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0" name="组合 33"/>
            <p:cNvGrpSpPr/>
            <p:nvPr/>
          </p:nvGrpSpPr>
          <p:grpSpPr>
            <a:xfrm>
              <a:off x="5452041" y="3748006"/>
              <a:ext cx="1001278" cy="396432"/>
              <a:chOff x="6423475" y="5154740"/>
              <a:chExt cx="1334863" cy="528698"/>
            </a:xfrm>
          </p:grpSpPr>
          <p:sp>
            <p:nvSpPr>
              <p:cNvPr id="72" name="任意多边形 34"/>
              <p:cNvSpPr/>
              <p:nvPr/>
            </p:nvSpPr>
            <p:spPr>
              <a:xfrm>
                <a:off x="6423475" y="5154740"/>
                <a:ext cx="1334863" cy="528698"/>
              </a:xfrm>
              <a:custGeom>
                <a:avLst/>
                <a:gdLst>
                  <a:gd name="connsiteX0" fmla="*/ 264349 w 1334863"/>
                  <a:gd name="connsiteY0" fmla="*/ 0 h 528698"/>
                  <a:gd name="connsiteX1" fmla="*/ 1334863 w 1334863"/>
                  <a:gd name="connsiteY1" fmla="*/ 0 h 528698"/>
                  <a:gd name="connsiteX2" fmla="*/ 1334863 w 1334863"/>
                  <a:gd name="connsiteY2" fmla="*/ 528698 h 528698"/>
                  <a:gd name="connsiteX3" fmla="*/ 264349 w 1334863"/>
                  <a:gd name="connsiteY3" fmla="*/ 528698 h 528698"/>
                  <a:gd name="connsiteX4" fmla="*/ 0 w 1334863"/>
                  <a:gd name="connsiteY4" fmla="*/ 264349 h 528698"/>
                  <a:gd name="connsiteX5" fmla="*/ 264349 w 1334863"/>
                  <a:gd name="connsiteY5" fmla="*/ 0 h 5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4863" h="528698">
                    <a:moveTo>
                      <a:pt x="264349" y="0"/>
                    </a:moveTo>
                    <a:lnTo>
                      <a:pt x="1334863" y="0"/>
                    </a:lnTo>
                    <a:lnTo>
                      <a:pt x="1334863" y="528698"/>
                    </a:lnTo>
                    <a:lnTo>
                      <a:pt x="264349" y="528698"/>
                    </a:lnTo>
                    <a:cubicBezTo>
                      <a:pt x="118353" y="528698"/>
                      <a:pt x="0" y="410345"/>
                      <a:pt x="0" y="264349"/>
                    </a:cubicBezTo>
                    <a:cubicBezTo>
                      <a:pt x="0" y="118353"/>
                      <a:pt x="118353" y="0"/>
                      <a:pt x="264349" y="0"/>
                    </a:cubicBezTo>
                    <a:close/>
                  </a:path>
                </a:pathLst>
              </a:custGeom>
              <a:solidFill>
                <a:srgbClr val="663A77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3" name="Group 68"/>
              <p:cNvGrpSpPr>
                <a:grpSpLocks noChangeAspect="1"/>
              </p:cNvGrpSpPr>
              <p:nvPr/>
            </p:nvGrpSpPr>
            <p:grpSpPr bwMode="auto">
              <a:xfrm>
                <a:off x="6792034" y="5251110"/>
                <a:ext cx="311725" cy="300349"/>
                <a:chOff x="3770" y="2095"/>
                <a:chExt cx="137" cy="132"/>
              </a:xfrm>
              <a:solidFill>
                <a:schemeClr val="bg1"/>
              </a:solidFill>
              <a:effectLst/>
            </p:grpSpPr>
            <p:sp>
              <p:nvSpPr>
                <p:cNvPr id="74" name="Freeform 69"/>
                <p:cNvSpPr>
                  <a:spLocks/>
                </p:cNvSpPr>
                <p:nvPr/>
              </p:nvSpPr>
              <p:spPr bwMode="auto">
                <a:xfrm>
                  <a:off x="3770" y="2190"/>
                  <a:ext cx="137" cy="37"/>
                </a:xfrm>
                <a:custGeom>
                  <a:avLst/>
                  <a:gdLst>
                    <a:gd name="T0" fmla="*/ 52 w 55"/>
                    <a:gd name="T1" fmla="*/ 6 h 15"/>
                    <a:gd name="T2" fmla="*/ 38 w 55"/>
                    <a:gd name="T3" fmla="*/ 6 h 15"/>
                    <a:gd name="T4" fmla="*/ 37 w 55"/>
                    <a:gd name="T5" fmla="*/ 6 h 15"/>
                    <a:gd name="T6" fmla="*/ 37 w 55"/>
                    <a:gd name="T7" fmla="*/ 3 h 15"/>
                    <a:gd name="T8" fmla="*/ 37 w 55"/>
                    <a:gd name="T9" fmla="*/ 1 h 15"/>
                    <a:gd name="T10" fmla="*/ 35 w 55"/>
                    <a:gd name="T11" fmla="*/ 0 h 15"/>
                    <a:gd name="T12" fmla="*/ 20 w 55"/>
                    <a:gd name="T13" fmla="*/ 0 h 15"/>
                    <a:gd name="T14" fmla="*/ 18 w 55"/>
                    <a:gd name="T15" fmla="*/ 3 h 15"/>
                    <a:gd name="T16" fmla="*/ 18 w 55"/>
                    <a:gd name="T17" fmla="*/ 6 h 15"/>
                    <a:gd name="T18" fmla="*/ 18 w 55"/>
                    <a:gd name="T19" fmla="*/ 6 h 15"/>
                    <a:gd name="T20" fmla="*/ 3 w 55"/>
                    <a:gd name="T21" fmla="*/ 6 h 15"/>
                    <a:gd name="T22" fmla="*/ 0 w 55"/>
                    <a:gd name="T23" fmla="*/ 8 h 15"/>
                    <a:gd name="T24" fmla="*/ 0 w 55"/>
                    <a:gd name="T25" fmla="*/ 14 h 15"/>
                    <a:gd name="T26" fmla="*/ 1 w 55"/>
                    <a:gd name="T27" fmla="*/ 15 h 15"/>
                    <a:gd name="T28" fmla="*/ 2 w 55"/>
                    <a:gd name="T29" fmla="*/ 14 h 15"/>
                    <a:gd name="T30" fmla="*/ 2 w 55"/>
                    <a:gd name="T31" fmla="*/ 8 h 15"/>
                    <a:gd name="T32" fmla="*/ 3 w 55"/>
                    <a:gd name="T33" fmla="*/ 8 h 15"/>
                    <a:gd name="T34" fmla="*/ 18 w 55"/>
                    <a:gd name="T35" fmla="*/ 8 h 15"/>
                    <a:gd name="T36" fmla="*/ 18 w 55"/>
                    <a:gd name="T37" fmla="*/ 8 h 15"/>
                    <a:gd name="T38" fmla="*/ 18 w 55"/>
                    <a:gd name="T39" fmla="*/ 9 h 15"/>
                    <a:gd name="T40" fmla="*/ 19 w 55"/>
                    <a:gd name="T41" fmla="*/ 9 h 15"/>
                    <a:gd name="T42" fmla="*/ 20 w 55"/>
                    <a:gd name="T43" fmla="*/ 9 h 15"/>
                    <a:gd name="T44" fmla="*/ 20 w 55"/>
                    <a:gd name="T45" fmla="*/ 8 h 15"/>
                    <a:gd name="T46" fmla="*/ 20 w 55"/>
                    <a:gd name="T47" fmla="*/ 3 h 15"/>
                    <a:gd name="T48" fmla="*/ 20 w 55"/>
                    <a:gd name="T49" fmla="*/ 2 h 15"/>
                    <a:gd name="T50" fmla="*/ 35 w 55"/>
                    <a:gd name="T51" fmla="*/ 2 h 15"/>
                    <a:gd name="T52" fmla="*/ 35 w 55"/>
                    <a:gd name="T53" fmla="*/ 3 h 15"/>
                    <a:gd name="T54" fmla="*/ 35 w 55"/>
                    <a:gd name="T55" fmla="*/ 8 h 15"/>
                    <a:gd name="T56" fmla="*/ 36 w 55"/>
                    <a:gd name="T57" fmla="*/ 9 h 15"/>
                    <a:gd name="T58" fmla="*/ 36 w 55"/>
                    <a:gd name="T59" fmla="*/ 9 h 15"/>
                    <a:gd name="T60" fmla="*/ 37 w 55"/>
                    <a:gd name="T61" fmla="*/ 9 h 15"/>
                    <a:gd name="T62" fmla="*/ 37 w 55"/>
                    <a:gd name="T63" fmla="*/ 8 h 15"/>
                    <a:gd name="T64" fmla="*/ 38 w 55"/>
                    <a:gd name="T65" fmla="*/ 8 h 15"/>
                    <a:gd name="T66" fmla="*/ 52 w 55"/>
                    <a:gd name="T67" fmla="*/ 8 h 15"/>
                    <a:gd name="T68" fmla="*/ 53 w 55"/>
                    <a:gd name="T69" fmla="*/ 8 h 15"/>
                    <a:gd name="T70" fmla="*/ 53 w 55"/>
                    <a:gd name="T71" fmla="*/ 14 h 15"/>
                    <a:gd name="T72" fmla="*/ 54 w 55"/>
                    <a:gd name="T73" fmla="*/ 15 h 15"/>
                    <a:gd name="T74" fmla="*/ 55 w 55"/>
                    <a:gd name="T75" fmla="*/ 14 h 15"/>
                    <a:gd name="T76" fmla="*/ 55 w 55"/>
                    <a:gd name="T77" fmla="*/ 8 h 15"/>
                    <a:gd name="T78" fmla="*/ 52 w 55"/>
                    <a:gd name="T79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5" h="15">
                      <a:moveTo>
                        <a:pt x="52" y="6"/>
                      </a:move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7" y="6"/>
                        <a:pt x="37" y="6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2"/>
                        <a:pt x="37" y="1"/>
                        <a:pt x="37" y="1"/>
                      </a:cubicBezTo>
                      <a:cubicBezTo>
                        <a:pt x="36" y="0"/>
                        <a:pt x="36" y="0"/>
                        <a:pt x="35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8" y="1"/>
                        <a:pt x="18" y="3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0" y="7"/>
                        <a:pt x="0" y="8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1" y="15"/>
                        <a:pt x="1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9"/>
                      </a:cubicBezTo>
                      <a:cubicBezTo>
                        <a:pt x="18" y="9"/>
                        <a:pt x="19" y="9"/>
                        <a:pt x="19" y="9"/>
                      </a:cubicBez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3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8" y="8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3" y="14"/>
                        <a:pt x="53" y="15"/>
                        <a:pt x="54" y="15"/>
                      </a:cubicBezTo>
                      <a:cubicBezTo>
                        <a:pt x="54" y="15"/>
                        <a:pt x="55" y="14"/>
                        <a:pt x="55" y="14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5" y="7"/>
                        <a:pt x="54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70"/>
                <p:cNvSpPr>
                  <a:spLocks/>
                </p:cNvSpPr>
                <p:nvPr/>
              </p:nvSpPr>
              <p:spPr bwMode="auto">
                <a:xfrm>
                  <a:off x="3820" y="2118"/>
                  <a:ext cx="37" cy="69"/>
                </a:xfrm>
                <a:custGeom>
                  <a:avLst/>
                  <a:gdLst>
                    <a:gd name="T0" fmla="*/ 2 w 15"/>
                    <a:gd name="T1" fmla="*/ 14 h 28"/>
                    <a:gd name="T2" fmla="*/ 3 w 15"/>
                    <a:gd name="T3" fmla="*/ 13 h 28"/>
                    <a:gd name="T4" fmla="*/ 3 w 15"/>
                    <a:gd name="T5" fmla="*/ 8 h 28"/>
                    <a:gd name="T6" fmla="*/ 4 w 15"/>
                    <a:gd name="T7" fmla="*/ 4 h 28"/>
                    <a:gd name="T8" fmla="*/ 4 w 15"/>
                    <a:gd name="T9" fmla="*/ 4 h 28"/>
                    <a:gd name="T10" fmla="*/ 4 w 15"/>
                    <a:gd name="T11" fmla="*/ 12 h 28"/>
                    <a:gd name="T12" fmla="*/ 4 w 15"/>
                    <a:gd name="T13" fmla="*/ 13 h 28"/>
                    <a:gd name="T14" fmla="*/ 4 w 15"/>
                    <a:gd name="T15" fmla="*/ 26 h 28"/>
                    <a:gd name="T16" fmla="*/ 5 w 15"/>
                    <a:gd name="T17" fmla="*/ 28 h 28"/>
                    <a:gd name="T18" fmla="*/ 5 w 15"/>
                    <a:gd name="T19" fmla="*/ 28 h 28"/>
                    <a:gd name="T20" fmla="*/ 5 w 15"/>
                    <a:gd name="T21" fmla="*/ 28 h 28"/>
                    <a:gd name="T22" fmla="*/ 7 w 15"/>
                    <a:gd name="T23" fmla="*/ 26 h 28"/>
                    <a:gd name="T24" fmla="*/ 7 w 15"/>
                    <a:gd name="T25" fmla="*/ 14 h 28"/>
                    <a:gd name="T26" fmla="*/ 8 w 15"/>
                    <a:gd name="T27" fmla="*/ 14 h 28"/>
                    <a:gd name="T28" fmla="*/ 8 w 15"/>
                    <a:gd name="T29" fmla="*/ 26 h 28"/>
                    <a:gd name="T30" fmla="*/ 10 w 15"/>
                    <a:gd name="T31" fmla="*/ 28 h 28"/>
                    <a:gd name="T32" fmla="*/ 10 w 15"/>
                    <a:gd name="T33" fmla="*/ 28 h 28"/>
                    <a:gd name="T34" fmla="*/ 10 w 15"/>
                    <a:gd name="T35" fmla="*/ 28 h 28"/>
                    <a:gd name="T36" fmla="*/ 12 w 15"/>
                    <a:gd name="T37" fmla="*/ 26 h 28"/>
                    <a:gd name="T38" fmla="*/ 12 w 15"/>
                    <a:gd name="T39" fmla="*/ 13 h 28"/>
                    <a:gd name="T40" fmla="*/ 12 w 15"/>
                    <a:gd name="T41" fmla="*/ 12 h 28"/>
                    <a:gd name="T42" fmla="*/ 12 w 15"/>
                    <a:gd name="T43" fmla="*/ 4 h 28"/>
                    <a:gd name="T44" fmla="*/ 12 w 15"/>
                    <a:gd name="T45" fmla="*/ 4 h 28"/>
                    <a:gd name="T46" fmla="*/ 12 w 15"/>
                    <a:gd name="T47" fmla="*/ 8 h 28"/>
                    <a:gd name="T48" fmla="*/ 12 w 15"/>
                    <a:gd name="T49" fmla="*/ 13 h 28"/>
                    <a:gd name="T50" fmla="*/ 14 w 15"/>
                    <a:gd name="T51" fmla="*/ 14 h 28"/>
                    <a:gd name="T52" fmla="*/ 15 w 15"/>
                    <a:gd name="T53" fmla="*/ 13 h 28"/>
                    <a:gd name="T54" fmla="*/ 15 w 15"/>
                    <a:gd name="T55" fmla="*/ 8 h 28"/>
                    <a:gd name="T56" fmla="*/ 13 w 15"/>
                    <a:gd name="T57" fmla="*/ 1 h 28"/>
                    <a:gd name="T58" fmla="*/ 10 w 15"/>
                    <a:gd name="T59" fmla="*/ 0 h 28"/>
                    <a:gd name="T60" fmla="*/ 10 w 15"/>
                    <a:gd name="T61" fmla="*/ 0 h 28"/>
                    <a:gd name="T62" fmla="*/ 10 w 15"/>
                    <a:gd name="T63" fmla="*/ 0 h 28"/>
                    <a:gd name="T64" fmla="*/ 10 w 15"/>
                    <a:gd name="T65" fmla="*/ 0 h 28"/>
                    <a:gd name="T66" fmla="*/ 8 w 15"/>
                    <a:gd name="T67" fmla="*/ 4 h 28"/>
                    <a:gd name="T68" fmla="*/ 8 w 15"/>
                    <a:gd name="T69" fmla="*/ 1 h 28"/>
                    <a:gd name="T70" fmla="*/ 8 w 15"/>
                    <a:gd name="T71" fmla="*/ 1 h 28"/>
                    <a:gd name="T72" fmla="*/ 8 w 15"/>
                    <a:gd name="T73" fmla="*/ 0 h 28"/>
                    <a:gd name="T74" fmla="*/ 8 w 15"/>
                    <a:gd name="T75" fmla="*/ 0 h 28"/>
                    <a:gd name="T76" fmla="*/ 7 w 15"/>
                    <a:gd name="T77" fmla="*/ 0 h 28"/>
                    <a:gd name="T78" fmla="*/ 7 w 15"/>
                    <a:gd name="T79" fmla="*/ 0 h 28"/>
                    <a:gd name="T80" fmla="*/ 7 w 15"/>
                    <a:gd name="T81" fmla="*/ 1 h 28"/>
                    <a:gd name="T82" fmla="*/ 7 w 15"/>
                    <a:gd name="T83" fmla="*/ 1 h 28"/>
                    <a:gd name="T84" fmla="*/ 7 w 15"/>
                    <a:gd name="T85" fmla="*/ 4 h 28"/>
                    <a:gd name="T86" fmla="*/ 6 w 15"/>
                    <a:gd name="T87" fmla="*/ 0 h 28"/>
                    <a:gd name="T88" fmla="*/ 6 w 15"/>
                    <a:gd name="T89" fmla="*/ 0 h 28"/>
                    <a:gd name="T90" fmla="*/ 6 w 15"/>
                    <a:gd name="T91" fmla="*/ 0 h 28"/>
                    <a:gd name="T92" fmla="*/ 5 w 15"/>
                    <a:gd name="T93" fmla="*/ 0 h 28"/>
                    <a:gd name="T94" fmla="*/ 2 w 15"/>
                    <a:gd name="T95" fmla="*/ 1 h 28"/>
                    <a:gd name="T96" fmla="*/ 0 w 15"/>
                    <a:gd name="T97" fmla="*/ 8 h 28"/>
                    <a:gd name="T98" fmla="*/ 0 w 15"/>
                    <a:gd name="T99" fmla="*/ 13 h 28"/>
                    <a:gd name="T100" fmla="*/ 2 w 15"/>
                    <a:gd name="T101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" h="28">
                      <a:moveTo>
                        <a:pt x="2" y="14"/>
                      </a:moveTo>
                      <a:cubicBezTo>
                        <a:pt x="3" y="14"/>
                        <a:pt x="3" y="14"/>
                        <a:pt x="3" y="13"/>
                      </a:cubicBezTo>
                      <a:cubicBezTo>
                        <a:pt x="3" y="13"/>
                        <a:pt x="3" y="10"/>
                        <a:pt x="3" y="8"/>
                      </a:cubicBezTo>
                      <a:cubicBezTo>
                        <a:pt x="3" y="7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3"/>
                        <a:pt x="4" y="13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6" y="28"/>
                        <a:pt x="7" y="27"/>
                        <a:pt x="7" y="2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1" y="28"/>
                        <a:pt x="12" y="27"/>
                        <a:pt x="12" y="26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2"/>
                        <a:pt x="12" y="1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7"/>
                        <a:pt x="12" y="8"/>
                      </a:cubicBezTo>
                      <a:cubicBezTo>
                        <a:pt x="13" y="10"/>
                        <a:pt x="12" y="13"/>
                        <a:pt x="12" y="13"/>
                      </a:cubicBezTo>
                      <a:cubicBezTo>
                        <a:pt x="12" y="14"/>
                        <a:pt x="13" y="14"/>
                        <a:pt x="14" y="14"/>
                      </a:cubicBezTo>
                      <a:cubicBezTo>
                        <a:pt x="15" y="14"/>
                        <a:pt x="15" y="14"/>
                        <a:pt x="15" y="13"/>
                      </a:cubicBezTo>
                      <a:cubicBezTo>
                        <a:pt x="15" y="13"/>
                        <a:pt x="15" y="10"/>
                        <a:pt x="15" y="8"/>
                      </a:cubicBezTo>
                      <a:cubicBezTo>
                        <a:pt x="15" y="3"/>
                        <a:pt x="13" y="1"/>
                        <a:pt x="13" y="1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2"/>
                        <a:pt x="8" y="4"/>
                      </a:cubicBezTo>
                      <a:cubicBezTo>
                        <a:pt x="8" y="3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3"/>
                        <a:pt x="7" y="4"/>
                      </a:cubicBezTo>
                      <a:cubicBezTo>
                        <a:pt x="6" y="2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2" y="1"/>
                        <a:pt x="1" y="3"/>
                        <a:pt x="0" y="8"/>
                      </a:cubicBezTo>
                      <a:cubicBezTo>
                        <a:pt x="0" y="10"/>
                        <a:pt x="0" y="13"/>
                        <a:pt x="0" y="13"/>
                      </a:cubicBezTo>
                      <a:cubicBezTo>
                        <a:pt x="1" y="14"/>
                        <a:pt x="1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71"/>
                <p:cNvSpPr>
                  <a:spLocks/>
                </p:cNvSpPr>
                <p:nvPr/>
              </p:nvSpPr>
              <p:spPr bwMode="auto">
                <a:xfrm>
                  <a:off x="3830" y="2095"/>
                  <a:ext cx="17" cy="20"/>
                </a:xfrm>
                <a:custGeom>
                  <a:avLst/>
                  <a:gdLst>
                    <a:gd name="T0" fmla="*/ 1 w 7"/>
                    <a:gd name="T1" fmla="*/ 5 h 8"/>
                    <a:gd name="T2" fmla="*/ 4 w 7"/>
                    <a:gd name="T3" fmla="*/ 8 h 8"/>
                    <a:gd name="T4" fmla="*/ 7 w 7"/>
                    <a:gd name="T5" fmla="*/ 5 h 8"/>
                    <a:gd name="T6" fmla="*/ 7 w 7"/>
                    <a:gd name="T7" fmla="*/ 4 h 8"/>
                    <a:gd name="T8" fmla="*/ 7 w 7"/>
                    <a:gd name="T9" fmla="*/ 4 h 8"/>
                    <a:gd name="T10" fmla="*/ 4 w 7"/>
                    <a:gd name="T11" fmla="*/ 0 h 8"/>
                    <a:gd name="T12" fmla="*/ 1 w 7"/>
                    <a:gd name="T13" fmla="*/ 4 h 8"/>
                    <a:gd name="T14" fmla="*/ 0 w 7"/>
                    <a:gd name="T15" fmla="*/ 4 h 8"/>
                    <a:gd name="T16" fmla="*/ 1 w 7"/>
                    <a:gd name="T1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8">
                      <a:moveTo>
                        <a:pt x="1" y="5"/>
                      </a:moveTo>
                      <a:cubicBezTo>
                        <a:pt x="1" y="7"/>
                        <a:pt x="2" y="8"/>
                        <a:pt x="4" y="8"/>
                      </a:cubicBezTo>
                      <a:cubicBezTo>
                        <a:pt x="5" y="8"/>
                        <a:pt x="6" y="7"/>
                        <a:pt x="7" y="5"/>
                      </a:cubicBezTo>
                      <a:cubicBezTo>
                        <a:pt x="7" y="5"/>
                        <a:pt x="7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5" y="0"/>
                        <a:pt x="4" y="0"/>
                      </a:cubicBezTo>
                      <a:cubicBezTo>
                        <a:pt x="2" y="0"/>
                        <a:pt x="1" y="2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72"/>
                <p:cNvSpPr>
                  <a:spLocks/>
                </p:cNvSpPr>
                <p:nvPr/>
              </p:nvSpPr>
              <p:spPr bwMode="auto">
                <a:xfrm>
                  <a:off x="3867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3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8 w 14"/>
                    <a:gd name="T61" fmla="*/ 0 h 26"/>
                    <a:gd name="T62" fmla="*/ 8 w 14"/>
                    <a:gd name="T63" fmla="*/ 0 h 26"/>
                    <a:gd name="T64" fmla="*/ 8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1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3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73"/>
                <p:cNvSpPr>
                  <a:spLocks/>
                </p:cNvSpPr>
                <p:nvPr/>
              </p:nvSpPr>
              <p:spPr bwMode="auto">
                <a:xfrm>
                  <a:off x="3875" y="2115"/>
                  <a:ext cx="17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6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74"/>
                <p:cNvSpPr>
                  <a:spLocks/>
                </p:cNvSpPr>
                <p:nvPr/>
              </p:nvSpPr>
              <p:spPr bwMode="auto">
                <a:xfrm>
                  <a:off x="3778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4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9 w 14"/>
                    <a:gd name="T61" fmla="*/ 0 h 26"/>
                    <a:gd name="T62" fmla="*/ 9 w 14"/>
                    <a:gd name="T63" fmla="*/ 0 h 26"/>
                    <a:gd name="T64" fmla="*/ 9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2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4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75"/>
                <p:cNvSpPr>
                  <a:spLocks/>
                </p:cNvSpPr>
                <p:nvPr/>
              </p:nvSpPr>
              <p:spPr bwMode="auto">
                <a:xfrm>
                  <a:off x="3785" y="2115"/>
                  <a:ext cx="18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7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7" name="Group 62"/>
            <p:cNvGrpSpPr>
              <a:grpSpLocks noChangeAspect="1"/>
            </p:cNvGrpSpPr>
            <p:nvPr/>
          </p:nvGrpSpPr>
          <p:grpSpPr bwMode="auto">
            <a:xfrm>
              <a:off x="2102380" y="3022830"/>
              <a:ext cx="338110" cy="269866"/>
              <a:chOff x="3775" y="2110"/>
              <a:chExt cx="129" cy="103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54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Group 68"/>
            <p:cNvGrpSpPr>
              <a:grpSpLocks noChangeAspect="1"/>
            </p:cNvGrpSpPr>
            <p:nvPr/>
          </p:nvGrpSpPr>
          <p:grpSpPr bwMode="auto">
            <a:xfrm>
              <a:off x="2126020" y="3739081"/>
              <a:ext cx="301606" cy="290495"/>
              <a:chOff x="3770" y="2095"/>
              <a:chExt cx="137" cy="132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47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19" name="直接连接符 76"/>
            <p:cNvCxnSpPr/>
            <p:nvPr/>
          </p:nvCxnSpPr>
          <p:spPr>
            <a:xfrm>
              <a:off x="2543506" y="2980142"/>
              <a:ext cx="0" cy="34399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77"/>
            <p:cNvCxnSpPr/>
            <p:nvPr/>
          </p:nvCxnSpPr>
          <p:spPr>
            <a:xfrm>
              <a:off x="2543506" y="3703985"/>
              <a:ext cx="0" cy="34399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78"/>
            <p:cNvCxnSpPr/>
            <p:nvPr/>
          </p:nvCxnSpPr>
          <p:spPr>
            <a:xfrm>
              <a:off x="2543506" y="1491881"/>
              <a:ext cx="0" cy="34399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79"/>
            <p:cNvCxnSpPr/>
            <p:nvPr/>
          </p:nvCxnSpPr>
          <p:spPr>
            <a:xfrm>
              <a:off x="2543506" y="2240340"/>
              <a:ext cx="0" cy="34399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80"/>
            <p:cNvGrpSpPr/>
            <p:nvPr/>
          </p:nvGrpSpPr>
          <p:grpSpPr>
            <a:xfrm>
              <a:off x="-190342" y="1806916"/>
              <a:ext cx="2231796" cy="1603372"/>
              <a:chOff x="2001907" y="681478"/>
              <a:chExt cx="2975340" cy="2138324"/>
            </a:xfrm>
          </p:grpSpPr>
          <p:sp>
            <p:nvSpPr>
              <p:cNvPr id="44" name="椭圆 81"/>
              <p:cNvSpPr/>
              <p:nvPr/>
            </p:nvSpPr>
            <p:spPr>
              <a:xfrm>
                <a:off x="2418401" y="681478"/>
                <a:ext cx="2182748" cy="2138324"/>
              </a:xfrm>
              <a:prstGeom prst="ellipse">
                <a:avLst/>
              </a:prstGeom>
              <a:gradFill>
                <a:gsLst>
                  <a:gs pos="0">
                    <a:srgbClr val="F5F5F5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椭圆 82"/>
              <p:cNvSpPr/>
              <p:nvPr/>
            </p:nvSpPr>
            <p:spPr>
              <a:xfrm>
                <a:off x="2596782" y="803410"/>
                <a:ext cx="1785591" cy="179761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222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016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文本框 136"/>
              <p:cNvSpPr txBox="1"/>
              <p:nvPr/>
            </p:nvSpPr>
            <p:spPr>
              <a:xfrm>
                <a:off x="2001907" y="1423595"/>
                <a:ext cx="2975340" cy="589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altLang="zh-CN" sz="1600" dirty="0" smtClean="0">
                    <a:solidFill>
                      <a:schemeClr val="accent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1 894 736,20</a:t>
                </a:r>
              </a:p>
              <a:p>
                <a:pPr algn="ctr"/>
                <a:r>
                  <a:rPr lang="ru-RU" altLang="zh-CN" sz="1600" dirty="0" smtClean="0">
                    <a:solidFill>
                      <a:schemeClr val="accent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тыс., рублей</a:t>
                </a:r>
                <a:endParaRPr lang="zh-CN" altLang="en-US" sz="1600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113"/>
            <p:cNvSpPr txBox="1"/>
            <p:nvPr/>
          </p:nvSpPr>
          <p:spPr>
            <a:xfrm>
              <a:off x="2609641" y="1553317"/>
              <a:ext cx="2798738" cy="206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ru-RU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Образование</a:t>
              </a:r>
              <a:endPara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文本框 113"/>
            <p:cNvSpPr txBox="1"/>
            <p:nvPr/>
          </p:nvSpPr>
          <p:spPr>
            <a:xfrm>
              <a:off x="2564440" y="2301718"/>
              <a:ext cx="2794428" cy="206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ru-RU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Социальная политика</a:t>
              </a:r>
              <a:endPara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文本框 113"/>
            <p:cNvSpPr txBox="1"/>
            <p:nvPr/>
          </p:nvSpPr>
          <p:spPr>
            <a:xfrm>
              <a:off x="2638607" y="3024592"/>
              <a:ext cx="2813434" cy="206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ru-RU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Культура</a:t>
              </a:r>
              <a:endPara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113"/>
            <p:cNvSpPr txBox="1"/>
            <p:nvPr/>
          </p:nvSpPr>
          <p:spPr>
            <a:xfrm>
              <a:off x="2686072" y="3770757"/>
              <a:ext cx="2813013" cy="206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ru-RU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Спорт</a:t>
              </a:r>
              <a:endPara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8" name="组合 88"/>
            <p:cNvGrpSpPr/>
            <p:nvPr/>
          </p:nvGrpSpPr>
          <p:grpSpPr>
            <a:xfrm>
              <a:off x="5377874" y="1344997"/>
              <a:ext cx="2434908" cy="529310"/>
              <a:chOff x="6095999" y="2039788"/>
              <a:chExt cx="3246121" cy="705910"/>
            </a:xfrm>
          </p:grpSpPr>
          <p:sp>
            <p:nvSpPr>
              <p:cNvPr id="41" name="任意多边形 89"/>
              <p:cNvSpPr/>
              <p:nvPr/>
            </p:nvSpPr>
            <p:spPr>
              <a:xfrm>
                <a:off x="6096000" y="2039788"/>
                <a:ext cx="3246120" cy="705910"/>
              </a:xfrm>
              <a:custGeom>
                <a:avLst/>
                <a:gdLst>
                  <a:gd name="connsiteX0" fmla="*/ 368297 w 3246120"/>
                  <a:gd name="connsiteY0" fmla="*/ 88606 h 705910"/>
                  <a:gd name="connsiteX1" fmla="*/ 103948 w 3246120"/>
                  <a:gd name="connsiteY1" fmla="*/ 352955 h 705910"/>
                  <a:gd name="connsiteX2" fmla="*/ 368297 w 3246120"/>
                  <a:gd name="connsiteY2" fmla="*/ 617304 h 705910"/>
                  <a:gd name="connsiteX3" fmla="*/ 2887968 w 3246120"/>
                  <a:gd name="connsiteY3" fmla="*/ 617304 h 705910"/>
                  <a:gd name="connsiteX4" fmla="*/ 3152317 w 3246120"/>
                  <a:gd name="connsiteY4" fmla="*/ 352955 h 705910"/>
                  <a:gd name="connsiteX5" fmla="*/ 2887968 w 3246120"/>
                  <a:gd name="connsiteY5" fmla="*/ 88606 h 705910"/>
                  <a:gd name="connsiteX6" fmla="*/ 352955 w 3246120"/>
                  <a:gd name="connsiteY6" fmla="*/ 0 h 705910"/>
                  <a:gd name="connsiteX7" fmla="*/ 2893165 w 3246120"/>
                  <a:gd name="connsiteY7" fmla="*/ 0 h 705910"/>
                  <a:gd name="connsiteX8" fmla="*/ 3246120 w 3246120"/>
                  <a:gd name="connsiteY8" fmla="*/ 352955 h 705910"/>
                  <a:gd name="connsiteX9" fmla="*/ 2893165 w 3246120"/>
                  <a:gd name="connsiteY9" fmla="*/ 705910 h 705910"/>
                  <a:gd name="connsiteX10" fmla="*/ 352955 w 3246120"/>
                  <a:gd name="connsiteY10" fmla="*/ 705910 h 705910"/>
                  <a:gd name="connsiteX11" fmla="*/ 0 w 3246120"/>
                  <a:gd name="connsiteY11" fmla="*/ 352955 h 705910"/>
                  <a:gd name="connsiteX12" fmla="*/ 352955 w 3246120"/>
                  <a:gd name="connsiteY12" fmla="*/ 0 h 70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6120" h="705910">
                    <a:moveTo>
                      <a:pt x="368297" y="88606"/>
                    </a:moveTo>
                    <a:cubicBezTo>
                      <a:pt x="222301" y="88606"/>
                      <a:pt x="103948" y="206959"/>
                      <a:pt x="103948" y="352955"/>
                    </a:cubicBezTo>
                    <a:cubicBezTo>
                      <a:pt x="103948" y="498951"/>
                      <a:pt x="222301" y="617304"/>
                      <a:pt x="368297" y="617304"/>
                    </a:cubicBezTo>
                    <a:lnTo>
                      <a:pt x="2887968" y="617304"/>
                    </a:lnTo>
                    <a:cubicBezTo>
                      <a:pt x="3033964" y="617304"/>
                      <a:pt x="3152317" y="498951"/>
                      <a:pt x="3152317" y="352955"/>
                    </a:cubicBezTo>
                    <a:cubicBezTo>
                      <a:pt x="3152317" y="206959"/>
                      <a:pt x="3033964" y="88606"/>
                      <a:pt x="2887968" y="88606"/>
                    </a:cubicBezTo>
                    <a:close/>
                    <a:moveTo>
                      <a:pt x="352955" y="0"/>
                    </a:moveTo>
                    <a:lnTo>
                      <a:pt x="2893165" y="0"/>
                    </a:lnTo>
                    <a:cubicBezTo>
                      <a:pt x="3088097" y="0"/>
                      <a:pt x="3246120" y="158023"/>
                      <a:pt x="3246120" y="352955"/>
                    </a:cubicBezTo>
                    <a:cubicBezTo>
                      <a:pt x="3246120" y="547887"/>
                      <a:pt x="3088097" y="705910"/>
                      <a:pt x="2893165" y="705910"/>
                    </a:cubicBezTo>
                    <a:lnTo>
                      <a:pt x="352955" y="705910"/>
                    </a:lnTo>
                    <a:cubicBezTo>
                      <a:pt x="158023" y="705910"/>
                      <a:pt x="0" y="547887"/>
                      <a:pt x="0" y="352955"/>
                    </a:cubicBezTo>
                    <a:cubicBezTo>
                      <a:pt x="0" y="158023"/>
                      <a:pt x="158023" y="0"/>
                      <a:pt x="3529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圆角矩形 90"/>
              <p:cNvSpPr/>
              <p:nvPr/>
            </p:nvSpPr>
            <p:spPr>
              <a:xfrm>
                <a:off x="6194875" y="2128394"/>
                <a:ext cx="3048369" cy="528698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圆角矩形 91"/>
              <p:cNvSpPr/>
              <p:nvPr/>
            </p:nvSpPr>
            <p:spPr>
              <a:xfrm>
                <a:off x="6095999" y="2039788"/>
                <a:ext cx="3246120" cy="7059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92"/>
            <p:cNvGrpSpPr/>
            <p:nvPr/>
          </p:nvGrpSpPr>
          <p:grpSpPr>
            <a:xfrm>
              <a:off x="5377874" y="2135956"/>
              <a:ext cx="2434908" cy="529310"/>
              <a:chOff x="6095999" y="2039788"/>
              <a:chExt cx="3246121" cy="705910"/>
            </a:xfrm>
          </p:grpSpPr>
          <p:sp>
            <p:nvSpPr>
              <p:cNvPr id="38" name="任意多边形 93"/>
              <p:cNvSpPr/>
              <p:nvPr/>
            </p:nvSpPr>
            <p:spPr>
              <a:xfrm>
                <a:off x="6096000" y="2039788"/>
                <a:ext cx="3246120" cy="705910"/>
              </a:xfrm>
              <a:custGeom>
                <a:avLst/>
                <a:gdLst>
                  <a:gd name="connsiteX0" fmla="*/ 368297 w 3246120"/>
                  <a:gd name="connsiteY0" fmla="*/ 88606 h 705910"/>
                  <a:gd name="connsiteX1" fmla="*/ 103948 w 3246120"/>
                  <a:gd name="connsiteY1" fmla="*/ 352955 h 705910"/>
                  <a:gd name="connsiteX2" fmla="*/ 368297 w 3246120"/>
                  <a:gd name="connsiteY2" fmla="*/ 617304 h 705910"/>
                  <a:gd name="connsiteX3" fmla="*/ 2887968 w 3246120"/>
                  <a:gd name="connsiteY3" fmla="*/ 617304 h 705910"/>
                  <a:gd name="connsiteX4" fmla="*/ 3152317 w 3246120"/>
                  <a:gd name="connsiteY4" fmla="*/ 352955 h 705910"/>
                  <a:gd name="connsiteX5" fmla="*/ 2887968 w 3246120"/>
                  <a:gd name="connsiteY5" fmla="*/ 88606 h 705910"/>
                  <a:gd name="connsiteX6" fmla="*/ 352955 w 3246120"/>
                  <a:gd name="connsiteY6" fmla="*/ 0 h 705910"/>
                  <a:gd name="connsiteX7" fmla="*/ 2893165 w 3246120"/>
                  <a:gd name="connsiteY7" fmla="*/ 0 h 705910"/>
                  <a:gd name="connsiteX8" fmla="*/ 3246120 w 3246120"/>
                  <a:gd name="connsiteY8" fmla="*/ 352955 h 705910"/>
                  <a:gd name="connsiteX9" fmla="*/ 2893165 w 3246120"/>
                  <a:gd name="connsiteY9" fmla="*/ 705910 h 705910"/>
                  <a:gd name="connsiteX10" fmla="*/ 352955 w 3246120"/>
                  <a:gd name="connsiteY10" fmla="*/ 705910 h 705910"/>
                  <a:gd name="connsiteX11" fmla="*/ 0 w 3246120"/>
                  <a:gd name="connsiteY11" fmla="*/ 352955 h 705910"/>
                  <a:gd name="connsiteX12" fmla="*/ 352955 w 3246120"/>
                  <a:gd name="connsiteY12" fmla="*/ 0 h 70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6120" h="705910">
                    <a:moveTo>
                      <a:pt x="368297" y="88606"/>
                    </a:moveTo>
                    <a:cubicBezTo>
                      <a:pt x="222301" y="88606"/>
                      <a:pt x="103948" y="206959"/>
                      <a:pt x="103948" y="352955"/>
                    </a:cubicBezTo>
                    <a:cubicBezTo>
                      <a:pt x="103948" y="498951"/>
                      <a:pt x="222301" y="617304"/>
                      <a:pt x="368297" y="617304"/>
                    </a:cubicBezTo>
                    <a:lnTo>
                      <a:pt x="2887968" y="617304"/>
                    </a:lnTo>
                    <a:cubicBezTo>
                      <a:pt x="3033964" y="617304"/>
                      <a:pt x="3152317" y="498951"/>
                      <a:pt x="3152317" y="352955"/>
                    </a:cubicBezTo>
                    <a:cubicBezTo>
                      <a:pt x="3152317" y="206959"/>
                      <a:pt x="3033964" y="88606"/>
                      <a:pt x="2887968" y="88606"/>
                    </a:cubicBezTo>
                    <a:close/>
                    <a:moveTo>
                      <a:pt x="352955" y="0"/>
                    </a:moveTo>
                    <a:lnTo>
                      <a:pt x="2893165" y="0"/>
                    </a:lnTo>
                    <a:cubicBezTo>
                      <a:pt x="3088097" y="0"/>
                      <a:pt x="3246120" y="158023"/>
                      <a:pt x="3246120" y="352955"/>
                    </a:cubicBezTo>
                    <a:cubicBezTo>
                      <a:pt x="3246120" y="547887"/>
                      <a:pt x="3088097" y="705910"/>
                      <a:pt x="2893165" y="705910"/>
                    </a:cubicBezTo>
                    <a:lnTo>
                      <a:pt x="352955" y="705910"/>
                    </a:lnTo>
                    <a:cubicBezTo>
                      <a:pt x="158023" y="705910"/>
                      <a:pt x="0" y="547887"/>
                      <a:pt x="0" y="352955"/>
                    </a:cubicBezTo>
                    <a:cubicBezTo>
                      <a:pt x="0" y="158023"/>
                      <a:pt x="158023" y="0"/>
                      <a:pt x="3529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圆角矩形 94"/>
              <p:cNvSpPr/>
              <p:nvPr/>
            </p:nvSpPr>
            <p:spPr>
              <a:xfrm>
                <a:off x="6194875" y="2128394"/>
                <a:ext cx="3048369" cy="528698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圆角矩形 95"/>
              <p:cNvSpPr/>
              <p:nvPr/>
            </p:nvSpPr>
            <p:spPr>
              <a:xfrm>
                <a:off x="6095999" y="2039788"/>
                <a:ext cx="3246120" cy="7059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0" name="组合 96"/>
            <p:cNvGrpSpPr/>
            <p:nvPr/>
          </p:nvGrpSpPr>
          <p:grpSpPr>
            <a:xfrm>
              <a:off x="5377874" y="2880979"/>
              <a:ext cx="2434908" cy="529310"/>
              <a:chOff x="6095999" y="2039788"/>
              <a:chExt cx="3246121" cy="705910"/>
            </a:xfrm>
          </p:grpSpPr>
          <p:sp>
            <p:nvSpPr>
              <p:cNvPr id="35" name="任意多边形 97"/>
              <p:cNvSpPr/>
              <p:nvPr/>
            </p:nvSpPr>
            <p:spPr>
              <a:xfrm>
                <a:off x="6096000" y="2039788"/>
                <a:ext cx="3246120" cy="705910"/>
              </a:xfrm>
              <a:custGeom>
                <a:avLst/>
                <a:gdLst>
                  <a:gd name="connsiteX0" fmla="*/ 368297 w 3246120"/>
                  <a:gd name="connsiteY0" fmla="*/ 88606 h 705910"/>
                  <a:gd name="connsiteX1" fmla="*/ 103948 w 3246120"/>
                  <a:gd name="connsiteY1" fmla="*/ 352955 h 705910"/>
                  <a:gd name="connsiteX2" fmla="*/ 368297 w 3246120"/>
                  <a:gd name="connsiteY2" fmla="*/ 617304 h 705910"/>
                  <a:gd name="connsiteX3" fmla="*/ 2887968 w 3246120"/>
                  <a:gd name="connsiteY3" fmla="*/ 617304 h 705910"/>
                  <a:gd name="connsiteX4" fmla="*/ 3152317 w 3246120"/>
                  <a:gd name="connsiteY4" fmla="*/ 352955 h 705910"/>
                  <a:gd name="connsiteX5" fmla="*/ 2887968 w 3246120"/>
                  <a:gd name="connsiteY5" fmla="*/ 88606 h 705910"/>
                  <a:gd name="connsiteX6" fmla="*/ 352955 w 3246120"/>
                  <a:gd name="connsiteY6" fmla="*/ 0 h 705910"/>
                  <a:gd name="connsiteX7" fmla="*/ 2893165 w 3246120"/>
                  <a:gd name="connsiteY7" fmla="*/ 0 h 705910"/>
                  <a:gd name="connsiteX8" fmla="*/ 3246120 w 3246120"/>
                  <a:gd name="connsiteY8" fmla="*/ 352955 h 705910"/>
                  <a:gd name="connsiteX9" fmla="*/ 2893165 w 3246120"/>
                  <a:gd name="connsiteY9" fmla="*/ 705910 h 705910"/>
                  <a:gd name="connsiteX10" fmla="*/ 352955 w 3246120"/>
                  <a:gd name="connsiteY10" fmla="*/ 705910 h 705910"/>
                  <a:gd name="connsiteX11" fmla="*/ 0 w 3246120"/>
                  <a:gd name="connsiteY11" fmla="*/ 352955 h 705910"/>
                  <a:gd name="connsiteX12" fmla="*/ 352955 w 3246120"/>
                  <a:gd name="connsiteY12" fmla="*/ 0 h 70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6120" h="705910">
                    <a:moveTo>
                      <a:pt x="368297" y="88606"/>
                    </a:moveTo>
                    <a:cubicBezTo>
                      <a:pt x="222301" y="88606"/>
                      <a:pt x="103948" y="206959"/>
                      <a:pt x="103948" y="352955"/>
                    </a:cubicBezTo>
                    <a:cubicBezTo>
                      <a:pt x="103948" y="498951"/>
                      <a:pt x="222301" y="617304"/>
                      <a:pt x="368297" y="617304"/>
                    </a:cubicBezTo>
                    <a:lnTo>
                      <a:pt x="2887968" y="617304"/>
                    </a:lnTo>
                    <a:cubicBezTo>
                      <a:pt x="3033964" y="617304"/>
                      <a:pt x="3152317" y="498951"/>
                      <a:pt x="3152317" y="352955"/>
                    </a:cubicBezTo>
                    <a:cubicBezTo>
                      <a:pt x="3152317" y="206959"/>
                      <a:pt x="3033964" y="88606"/>
                      <a:pt x="2887968" y="88606"/>
                    </a:cubicBezTo>
                    <a:close/>
                    <a:moveTo>
                      <a:pt x="352955" y="0"/>
                    </a:moveTo>
                    <a:lnTo>
                      <a:pt x="2893165" y="0"/>
                    </a:lnTo>
                    <a:cubicBezTo>
                      <a:pt x="3088097" y="0"/>
                      <a:pt x="3246120" y="158023"/>
                      <a:pt x="3246120" y="352955"/>
                    </a:cubicBezTo>
                    <a:cubicBezTo>
                      <a:pt x="3246120" y="547887"/>
                      <a:pt x="3088097" y="705910"/>
                      <a:pt x="2893165" y="705910"/>
                    </a:cubicBezTo>
                    <a:lnTo>
                      <a:pt x="352955" y="705910"/>
                    </a:lnTo>
                    <a:cubicBezTo>
                      <a:pt x="158023" y="705910"/>
                      <a:pt x="0" y="547887"/>
                      <a:pt x="0" y="352955"/>
                    </a:cubicBezTo>
                    <a:cubicBezTo>
                      <a:pt x="0" y="158023"/>
                      <a:pt x="158023" y="0"/>
                      <a:pt x="3529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圆角矩形 98"/>
              <p:cNvSpPr/>
              <p:nvPr/>
            </p:nvSpPr>
            <p:spPr>
              <a:xfrm>
                <a:off x="6194875" y="2128394"/>
                <a:ext cx="3048369" cy="528698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圆角矩形 99"/>
              <p:cNvSpPr/>
              <p:nvPr/>
            </p:nvSpPr>
            <p:spPr>
              <a:xfrm>
                <a:off x="6095999" y="2039788"/>
                <a:ext cx="3246120" cy="7059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1" name="组合 100"/>
            <p:cNvGrpSpPr/>
            <p:nvPr/>
          </p:nvGrpSpPr>
          <p:grpSpPr>
            <a:xfrm>
              <a:off x="5377874" y="3671940"/>
              <a:ext cx="2434908" cy="529310"/>
              <a:chOff x="6095999" y="2039788"/>
              <a:chExt cx="3246121" cy="705910"/>
            </a:xfrm>
          </p:grpSpPr>
          <p:sp>
            <p:nvSpPr>
              <p:cNvPr id="32" name="任意多边形 101"/>
              <p:cNvSpPr/>
              <p:nvPr/>
            </p:nvSpPr>
            <p:spPr>
              <a:xfrm>
                <a:off x="6096000" y="2039788"/>
                <a:ext cx="3246120" cy="705910"/>
              </a:xfrm>
              <a:custGeom>
                <a:avLst/>
                <a:gdLst>
                  <a:gd name="connsiteX0" fmla="*/ 368297 w 3246120"/>
                  <a:gd name="connsiteY0" fmla="*/ 88606 h 705910"/>
                  <a:gd name="connsiteX1" fmla="*/ 103948 w 3246120"/>
                  <a:gd name="connsiteY1" fmla="*/ 352955 h 705910"/>
                  <a:gd name="connsiteX2" fmla="*/ 368297 w 3246120"/>
                  <a:gd name="connsiteY2" fmla="*/ 617304 h 705910"/>
                  <a:gd name="connsiteX3" fmla="*/ 2887968 w 3246120"/>
                  <a:gd name="connsiteY3" fmla="*/ 617304 h 705910"/>
                  <a:gd name="connsiteX4" fmla="*/ 3152317 w 3246120"/>
                  <a:gd name="connsiteY4" fmla="*/ 352955 h 705910"/>
                  <a:gd name="connsiteX5" fmla="*/ 2887968 w 3246120"/>
                  <a:gd name="connsiteY5" fmla="*/ 88606 h 705910"/>
                  <a:gd name="connsiteX6" fmla="*/ 352955 w 3246120"/>
                  <a:gd name="connsiteY6" fmla="*/ 0 h 705910"/>
                  <a:gd name="connsiteX7" fmla="*/ 2893165 w 3246120"/>
                  <a:gd name="connsiteY7" fmla="*/ 0 h 705910"/>
                  <a:gd name="connsiteX8" fmla="*/ 3246120 w 3246120"/>
                  <a:gd name="connsiteY8" fmla="*/ 352955 h 705910"/>
                  <a:gd name="connsiteX9" fmla="*/ 2893165 w 3246120"/>
                  <a:gd name="connsiteY9" fmla="*/ 705910 h 705910"/>
                  <a:gd name="connsiteX10" fmla="*/ 352955 w 3246120"/>
                  <a:gd name="connsiteY10" fmla="*/ 705910 h 705910"/>
                  <a:gd name="connsiteX11" fmla="*/ 0 w 3246120"/>
                  <a:gd name="connsiteY11" fmla="*/ 352955 h 705910"/>
                  <a:gd name="connsiteX12" fmla="*/ 352955 w 3246120"/>
                  <a:gd name="connsiteY12" fmla="*/ 0 h 70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6120" h="705910">
                    <a:moveTo>
                      <a:pt x="368297" y="88606"/>
                    </a:moveTo>
                    <a:cubicBezTo>
                      <a:pt x="222301" y="88606"/>
                      <a:pt x="103948" y="206959"/>
                      <a:pt x="103948" y="352955"/>
                    </a:cubicBezTo>
                    <a:cubicBezTo>
                      <a:pt x="103948" y="498951"/>
                      <a:pt x="222301" y="617304"/>
                      <a:pt x="368297" y="617304"/>
                    </a:cubicBezTo>
                    <a:lnTo>
                      <a:pt x="2887968" y="617304"/>
                    </a:lnTo>
                    <a:cubicBezTo>
                      <a:pt x="3033964" y="617304"/>
                      <a:pt x="3152317" y="498951"/>
                      <a:pt x="3152317" y="352955"/>
                    </a:cubicBezTo>
                    <a:cubicBezTo>
                      <a:pt x="3152317" y="206959"/>
                      <a:pt x="3033964" y="88606"/>
                      <a:pt x="2887968" y="88606"/>
                    </a:cubicBezTo>
                    <a:close/>
                    <a:moveTo>
                      <a:pt x="352955" y="0"/>
                    </a:moveTo>
                    <a:lnTo>
                      <a:pt x="2893165" y="0"/>
                    </a:lnTo>
                    <a:cubicBezTo>
                      <a:pt x="3088097" y="0"/>
                      <a:pt x="3246120" y="158023"/>
                      <a:pt x="3246120" y="352955"/>
                    </a:cubicBezTo>
                    <a:cubicBezTo>
                      <a:pt x="3246120" y="547887"/>
                      <a:pt x="3088097" y="705910"/>
                      <a:pt x="2893165" y="705910"/>
                    </a:cubicBezTo>
                    <a:lnTo>
                      <a:pt x="352955" y="705910"/>
                    </a:lnTo>
                    <a:cubicBezTo>
                      <a:pt x="158023" y="705910"/>
                      <a:pt x="0" y="547887"/>
                      <a:pt x="0" y="352955"/>
                    </a:cubicBezTo>
                    <a:cubicBezTo>
                      <a:pt x="0" y="158023"/>
                      <a:pt x="158023" y="0"/>
                      <a:pt x="3529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圆角矩形 102"/>
              <p:cNvSpPr/>
              <p:nvPr/>
            </p:nvSpPr>
            <p:spPr>
              <a:xfrm>
                <a:off x="6194875" y="2128394"/>
                <a:ext cx="3048369" cy="528698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圆角矩形 103"/>
              <p:cNvSpPr/>
              <p:nvPr/>
            </p:nvSpPr>
            <p:spPr>
              <a:xfrm>
                <a:off x="6095999" y="2039788"/>
                <a:ext cx="3246120" cy="7059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6" name="TextBox 105"/>
          <p:cNvSpPr txBox="1"/>
          <p:nvPr/>
        </p:nvSpPr>
        <p:spPr>
          <a:xfrm>
            <a:off x="0" y="263808"/>
            <a:ext cx="11930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социально – культурной сферы бюджета Новоалександровского городского округа</a:t>
            </a:r>
          </a:p>
        </p:txBody>
      </p:sp>
      <p:pic>
        <p:nvPicPr>
          <p:cNvPr id="107" name="Рисунок 10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285" y="2025628"/>
            <a:ext cx="611169" cy="612590"/>
          </a:xfrm>
          <a:prstGeom prst="rect">
            <a:avLst/>
          </a:prstGeom>
        </p:spPr>
      </p:pic>
      <p:pic>
        <p:nvPicPr>
          <p:cNvPr id="109" name="Рисунок 1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868" y="2985154"/>
            <a:ext cx="624613" cy="624613"/>
          </a:xfrm>
          <a:prstGeom prst="rect">
            <a:avLst/>
          </a:prstGeom>
        </p:spPr>
      </p:pic>
      <p:pic>
        <p:nvPicPr>
          <p:cNvPr id="110" name="Рисунок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972" y="3951919"/>
            <a:ext cx="667248" cy="667248"/>
          </a:xfrm>
          <a:prstGeom prst="rect">
            <a:avLst/>
          </a:prstGeom>
        </p:spPr>
      </p:pic>
      <p:pic>
        <p:nvPicPr>
          <p:cNvPr id="111" name="Рисунок 1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192" y="4976618"/>
            <a:ext cx="889393" cy="580039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>
            <a:off x="8669150" y="2058800"/>
            <a:ext cx="1925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927 946,45</a:t>
            </a:r>
            <a:endParaRPr lang="ru-RU" dirty="0"/>
          </a:p>
        </p:txBody>
      </p:sp>
      <p:sp>
        <p:nvSpPr>
          <p:cNvPr id="113" name="TextBox 112"/>
          <p:cNvSpPr txBox="1"/>
          <p:nvPr/>
        </p:nvSpPr>
        <p:spPr>
          <a:xfrm>
            <a:off x="10224491" y="1075674"/>
            <a:ext cx="1161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рублей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8700298" y="3085601"/>
            <a:ext cx="1925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693 533,32</a:t>
            </a:r>
            <a:endParaRPr lang="ru-RU" dirty="0"/>
          </a:p>
        </p:txBody>
      </p:sp>
      <p:sp>
        <p:nvSpPr>
          <p:cNvPr id="115" name="TextBox 114"/>
          <p:cNvSpPr txBox="1"/>
          <p:nvPr/>
        </p:nvSpPr>
        <p:spPr>
          <a:xfrm>
            <a:off x="8748739" y="4169560"/>
            <a:ext cx="1925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209 533,50</a:t>
            </a:r>
            <a:endParaRPr lang="ru-RU" dirty="0"/>
          </a:p>
        </p:txBody>
      </p:sp>
      <p:sp>
        <p:nvSpPr>
          <p:cNvPr id="116" name="TextBox 115"/>
          <p:cNvSpPr txBox="1"/>
          <p:nvPr/>
        </p:nvSpPr>
        <p:spPr>
          <a:xfrm>
            <a:off x="8786440" y="5162940"/>
            <a:ext cx="1925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63 722,93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0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870" y="0"/>
            <a:ext cx="3077341" cy="27172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椭圆 57">
            <a:extLst>
              <a:ext uri="{FF2B5EF4-FFF2-40B4-BE49-F238E27FC236}">
                <a16:creationId xmlns:a16="http://schemas.microsoft.com/office/drawing/2014/main" id="{136DDD19-FC5A-425A-A51D-43E248B136A5}"/>
              </a:ext>
            </a:extLst>
          </p:cNvPr>
          <p:cNvSpPr/>
          <p:nvPr/>
        </p:nvSpPr>
        <p:spPr>
          <a:xfrm>
            <a:off x="133350" y="1485900"/>
            <a:ext cx="4751888" cy="465626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04800" dist="635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5" name="组合 11">
            <a:extLst>
              <a:ext uri="{FF2B5EF4-FFF2-40B4-BE49-F238E27FC236}">
                <a16:creationId xmlns:a16="http://schemas.microsoft.com/office/drawing/2014/main" id="{6E9D197F-0A2B-47AE-A2ED-8E709D5827DF}"/>
              </a:ext>
            </a:extLst>
          </p:cNvPr>
          <p:cNvGrpSpPr/>
          <p:nvPr/>
        </p:nvGrpSpPr>
        <p:grpSpPr>
          <a:xfrm>
            <a:off x="7978793" y="0"/>
            <a:ext cx="2984228" cy="6042633"/>
            <a:chOff x="4832531" y="1500201"/>
            <a:chExt cx="2966869" cy="3501947"/>
          </a:xfrm>
        </p:grpSpPr>
        <p:sp>
          <p:nvSpPr>
            <p:cNvPr id="6" name="等腰三角形 16">
              <a:extLst>
                <a:ext uri="{FF2B5EF4-FFF2-40B4-BE49-F238E27FC236}">
                  <a16:creationId xmlns:a16="http://schemas.microsoft.com/office/drawing/2014/main" id="{7889605C-A6BE-41E5-AA0A-BB8A1789105D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2">
              <a:extLst>
                <a:ext uri="{FF2B5EF4-FFF2-40B4-BE49-F238E27FC236}">
                  <a16:creationId xmlns:a16="http://schemas.microsoft.com/office/drawing/2014/main" id="{D867B133-56A2-4EB2-BCD3-35FB7B72E4C0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3">
            <a:extLst>
              <a:ext uri="{FF2B5EF4-FFF2-40B4-BE49-F238E27FC236}">
                <a16:creationId xmlns:a16="http://schemas.microsoft.com/office/drawing/2014/main" id="{FC9A3F11-FB6B-40B0-B0EF-588A4E12E991}"/>
              </a:ext>
            </a:extLst>
          </p:cNvPr>
          <p:cNvGrpSpPr/>
          <p:nvPr/>
        </p:nvGrpSpPr>
        <p:grpSpPr>
          <a:xfrm>
            <a:off x="6359872" y="1657351"/>
            <a:ext cx="2984228" cy="4385282"/>
            <a:chOff x="4832531" y="1500201"/>
            <a:chExt cx="2966869" cy="3501947"/>
          </a:xfrm>
        </p:grpSpPr>
        <p:sp>
          <p:nvSpPr>
            <p:cNvPr id="9" name="等腰三角形 16">
              <a:extLst>
                <a:ext uri="{FF2B5EF4-FFF2-40B4-BE49-F238E27FC236}">
                  <a16:creationId xmlns:a16="http://schemas.microsoft.com/office/drawing/2014/main" id="{B3239625-D91C-4359-9999-B42603DAF4B8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16">
              <a:extLst>
                <a:ext uri="{FF2B5EF4-FFF2-40B4-BE49-F238E27FC236}">
                  <a16:creationId xmlns:a16="http://schemas.microsoft.com/office/drawing/2014/main" id="{7B377AD7-43B4-422F-B334-2A1844924CF6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7">
            <a:extLst>
              <a:ext uri="{FF2B5EF4-FFF2-40B4-BE49-F238E27FC236}">
                <a16:creationId xmlns:a16="http://schemas.microsoft.com/office/drawing/2014/main" id="{50E40899-B8AD-485A-9625-93F4B16EE389}"/>
              </a:ext>
            </a:extLst>
          </p:cNvPr>
          <p:cNvGrpSpPr/>
          <p:nvPr/>
        </p:nvGrpSpPr>
        <p:grpSpPr>
          <a:xfrm>
            <a:off x="4768531" y="1819275"/>
            <a:ext cx="2984228" cy="4223357"/>
            <a:chOff x="4832531" y="1500201"/>
            <a:chExt cx="2966869" cy="3501947"/>
          </a:xfrm>
        </p:grpSpPr>
        <p:sp>
          <p:nvSpPr>
            <p:cNvPr id="12" name="等腰三角形 16">
              <a:extLst>
                <a:ext uri="{FF2B5EF4-FFF2-40B4-BE49-F238E27FC236}">
                  <a16:creationId xmlns:a16="http://schemas.microsoft.com/office/drawing/2014/main" id="{F6C1A7E9-A7DC-4612-A14E-EFD8EC3F70D3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9">
              <a:extLst>
                <a:ext uri="{FF2B5EF4-FFF2-40B4-BE49-F238E27FC236}">
                  <a16:creationId xmlns:a16="http://schemas.microsoft.com/office/drawing/2014/main" id="{821976CD-230C-42D7-AE83-F7D96AA303B6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20">
            <a:extLst>
              <a:ext uri="{FF2B5EF4-FFF2-40B4-BE49-F238E27FC236}">
                <a16:creationId xmlns:a16="http://schemas.microsoft.com/office/drawing/2014/main" id="{E34E7FE9-DE19-4478-B15A-102BE033CEE2}"/>
              </a:ext>
            </a:extLst>
          </p:cNvPr>
          <p:cNvGrpSpPr/>
          <p:nvPr/>
        </p:nvGrpSpPr>
        <p:grpSpPr>
          <a:xfrm>
            <a:off x="3138652" y="1908407"/>
            <a:ext cx="2984228" cy="4134225"/>
            <a:chOff x="4832531" y="1500201"/>
            <a:chExt cx="2966869" cy="3501947"/>
          </a:xfrm>
        </p:grpSpPr>
        <p:sp>
          <p:nvSpPr>
            <p:cNvPr id="15" name="等腰三角形 16">
              <a:extLst>
                <a:ext uri="{FF2B5EF4-FFF2-40B4-BE49-F238E27FC236}">
                  <a16:creationId xmlns:a16="http://schemas.microsoft.com/office/drawing/2014/main" id="{28EE005E-D2AF-4A23-81E4-DDE70AEABF7C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22">
              <a:extLst>
                <a:ext uri="{FF2B5EF4-FFF2-40B4-BE49-F238E27FC236}">
                  <a16:creationId xmlns:a16="http://schemas.microsoft.com/office/drawing/2014/main" id="{8DBEF0A0-230D-442F-80D1-BEAA5A83F58A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rgbClr val="CFCFCF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7" name="任意多边形 23">
            <a:extLst>
              <a:ext uri="{FF2B5EF4-FFF2-40B4-BE49-F238E27FC236}">
                <a16:creationId xmlns:a16="http://schemas.microsoft.com/office/drawing/2014/main" id="{843153A1-4502-4920-B794-23E2DDE71E0B}"/>
              </a:ext>
            </a:extLst>
          </p:cNvPr>
          <p:cNvSpPr/>
          <p:nvPr/>
        </p:nvSpPr>
        <p:spPr>
          <a:xfrm>
            <a:off x="2495345" y="1908407"/>
            <a:ext cx="1994403" cy="3976221"/>
          </a:xfrm>
          <a:custGeom>
            <a:avLst/>
            <a:gdLst>
              <a:gd name="connsiteX0" fmla="*/ 2481682 w 2895600"/>
              <a:gd name="connsiteY0" fmla="*/ 0 h 4648200"/>
              <a:gd name="connsiteX1" fmla="*/ 2895600 w 2895600"/>
              <a:gd name="connsiteY1" fmla="*/ 450875 h 4648200"/>
              <a:gd name="connsiteX2" fmla="*/ 2895600 w 2895600"/>
              <a:gd name="connsiteY2" fmla="*/ 4197325 h 4648200"/>
              <a:gd name="connsiteX3" fmla="*/ 2481682 w 2895600"/>
              <a:gd name="connsiteY3" fmla="*/ 4648200 h 4648200"/>
              <a:gd name="connsiteX4" fmla="*/ 0 w 2895600"/>
              <a:gd name="connsiteY4" fmla="*/ 4357817 h 4648200"/>
              <a:gd name="connsiteX5" fmla="*/ 0 w 2895600"/>
              <a:gd name="connsiteY5" fmla="*/ 268088 h 4648200"/>
              <a:gd name="connsiteX6" fmla="*/ 242032 w 2895600"/>
              <a:gd name="connsiteY6" fmla="*/ 235199 h 4648200"/>
              <a:gd name="connsiteX7" fmla="*/ 2481682 w 2895600"/>
              <a:gd name="connsiteY7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600" h="4648200">
                <a:moveTo>
                  <a:pt x="2481682" y="0"/>
                </a:moveTo>
                <a:cubicBezTo>
                  <a:pt x="2710282" y="0"/>
                  <a:pt x="2895600" y="201864"/>
                  <a:pt x="2895600" y="450875"/>
                </a:cubicBezTo>
                <a:lnTo>
                  <a:pt x="2895600" y="4197325"/>
                </a:lnTo>
                <a:cubicBezTo>
                  <a:pt x="2895600" y="4446336"/>
                  <a:pt x="2710282" y="4648200"/>
                  <a:pt x="2481682" y="4648200"/>
                </a:cubicBezTo>
                <a:lnTo>
                  <a:pt x="0" y="4357817"/>
                </a:lnTo>
                <a:lnTo>
                  <a:pt x="0" y="268088"/>
                </a:lnTo>
                <a:lnTo>
                  <a:pt x="242032" y="235199"/>
                </a:lnTo>
                <a:cubicBezTo>
                  <a:pt x="1160410" y="111219"/>
                  <a:pt x="2037182" y="0"/>
                  <a:pt x="248168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28575">
            <a:gradFill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任意多边形 24">
            <a:extLst>
              <a:ext uri="{FF2B5EF4-FFF2-40B4-BE49-F238E27FC236}">
                <a16:creationId xmlns:a16="http://schemas.microsoft.com/office/drawing/2014/main" id="{BBC490DF-8C7F-4B83-8651-54BAFF596CA8}"/>
              </a:ext>
            </a:extLst>
          </p:cNvPr>
          <p:cNvSpPr/>
          <p:nvPr/>
        </p:nvSpPr>
        <p:spPr>
          <a:xfrm>
            <a:off x="1216319" y="2586402"/>
            <a:ext cx="1279027" cy="3216238"/>
          </a:xfrm>
          <a:custGeom>
            <a:avLst/>
            <a:gdLst>
              <a:gd name="connsiteX0" fmla="*/ 767235 w 1271587"/>
              <a:gd name="connsiteY0" fmla="*/ 0 h 3197529"/>
              <a:gd name="connsiteX1" fmla="*/ 1271587 w 1271587"/>
              <a:gd name="connsiteY1" fmla="*/ 126088 h 3197529"/>
              <a:gd name="connsiteX2" fmla="*/ 1271587 w 1271587"/>
              <a:gd name="connsiteY2" fmla="*/ 3066470 h 3197529"/>
              <a:gd name="connsiteX3" fmla="*/ 747354 w 1271587"/>
              <a:gd name="connsiteY3" fmla="*/ 3197529 h 3197529"/>
              <a:gd name="connsiteX4" fmla="*/ 605625 w 1271587"/>
              <a:gd name="connsiteY4" fmla="*/ 3068717 h 3197529"/>
              <a:gd name="connsiteX5" fmla="*/ 0 w 1271587"/>
              <a:gd name="connsiteY5" fmla="*/ 1606609 h 3197529"/>
              <a:gd name="connsiteX6" fmla="*/ 752463 w 1271587"/>
              <a:gd name="connsiteY6" fmla="*/ 11047 h 319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587" h="3197529">
                <a:moveTo>
                  <a:pt x="767235" y="0"/>
                </a:moveTo>
                <a:lnTo>
                  <a:pt x="1271587" y="126088"/>
                </a:lnTo>
                <a:lnTo>
                  <a:pt x="1271587" y="3066470"/>
                </a:lnTo>
                <a:lnTo>
                  <a:pt x="747354" y="3197529"/>
                </a:lnTo>
                <a:lnTo>
                  <a:pt x="605625" y="3068717"/>
                </a:lnTo>
                <a:cubicBezTo>
                  <a:pt x="231439" y="2694531"/>
                  <a:pt x="0" y="2177598"/>
                  <a:pt x="0" y="1606609"/>
                </a:cubicBezTo>
                <a:cubicBezTo>
                  <a:pt x="0" y="964247"/>
                  <a:pt x="292915" y="390299"/>
                  <a:pt x="752463" y="11047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effectLst>
            <a:innerShdw blurRad="177800" dist="101600" dir="10800000">
              <a:srgbClr val="1F1F1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0" name="文本框 4">
            <a:extLst>
              <a:ext uri="{FF2B5EF4-FFF2-40B4-BE49-F238E27FC236}">
                <a16:creationId xmlns:a16="http://schemas.microsoft.com/office/drawing/2014/main" id="{31C52931-C0D5-4166-BA44-C3CFCBD783D0}"/>
              </a:ext>
            </a:extLst>
          </p:cNvPr>
          <p:cNvSpPr txBox="1"/>
          <p:nvPr/>
        </p:nvSpPr>
        <p:spPr>
          <a:xfrm>
            <a:off x="3228552" y="1962395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070C0"/>
                </a:solidFill>
                <a:ea typeface="方正兰亭黑简体" panose="02000000000000000000" pitchFamily="2" charset="-122"/>
              </a:rPr>
              <a:t>01</a:t>
            </a:r>
            <a:endParaRPr lang="zh-CN" altLang="en-US" sz="2100" b="1" dirty="0">
              <a:solidFill>
                <a:srgbClr val="0070C0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21" name="矩形 27">
            <a:extLst>
              <a:ext uri="{FF2B5EF4-FFF2-40B4-BE49-F238E27FC236}">
                <a16:creationId xmlns:a16="http://schemas.microsoft.com/office/drawing/2014/main" id="{BCC61AC8-98B7-4D47-8413-D9D3FE0A4047}"/>
              </a:ext>
            </a:extLst>
          </p:cNvPr>
          <p:cNvSpPr/>
          <p:nvPr/>
        </p:nvSpPr>
        <p:spPr>
          <a:xfrm>
            <a:off x="3306660" y="1962395"/>
            <a:ext cx="639500" cy="89107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scene3d>
            <a:camera prst="perspectiveLef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22" name="文本框 29">
            <a:extLst>
              <a:ext uri="{FF2B5EF4-FFF2-40B4-BE49-F238E27FC236}">
                <a16:creationId xmlns:a16="http://schemas.microsoft.com/office/drawing/2014/main" id="{8B175DEB-A870-4FCF-A351-0C97AF9E798F}"/>
              </a:ext>
            </a:extLst>
          </p:cNvPr>
          <p:cNvSpPr txBox="1"/>
          <p:nvPr/>
        </p:nvSpPr>
        <p:spPr>
          <a:xfrm>
            <a:off x="4931634" y="2012567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8EC83E"/>
                </a:solidFill>
                <a:ea typeface="方正兰亭黑简体" panose="02000000000000000000" pitchFamily="2" charset="-122"/>
              </a:rPr>
              <a:t>02</a:t>
            </a:r>
            <a:endParaRPr lang="zh-CN" altLang="en-US" sz="2100" b="1" dirty="0">
              <a:solidFill>
                <a:srgbClr val="8EC83E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23" name="矩形 29">
            <a:extLst>
              <a:ext uri="{FF2B5EF4-FFF2-40B4-BE49-F238E27FC236}">
                <a16:creationId xmlns:a16="http://schemas.microsoft.com/office/drawing/2014/main" id="{1D1F1FB1-F99D-4F58-997F-964E358AE2F9}"/>
              </a:ext>
            </a:extLst>
          </p:cNvPr>
          <p:cNvSpPr/>
          <p:nvPr/>
        </p:nvSpPr>
        <p:spPr>
          <a:xfrm>
            <a:off x="5036939" y="1986585"/>
            <a:ext cx="639500" cy="89107"/>
          </a:xfrm>
          <a:prstGeom prst="rect">
            <a:avLst/>
          </a:prstGeom>
          <a:solidFill>
            <a:srgbClr val="8EC83E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24" name="文本框 31">
            <a:extLst>
              <a:ext uri="{FF2B5EF4-FFF2-40B4-BE49-F238E27FC236}">
                <a16:creationId xmlns:a16="http://schemas.microsoft.com/office/drawing/2014/main" id="{57483AE5-01C7-4ACC-8352-88773A271BBD}"/>
              </a:ext>
            </a:extLst>
          </p:cNvPr>
          <p:cNvSpPr txBox="1"/>
          <p:nvPr/>
        </p:nvSpPr>
        <p:spPr>
          <a:xfrm>
            <a:off x="6450296" y="2032930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3AD1B"/>
                </a:solidFill>
                <a:ea typeface="方正兰亭黑简体" panose="02000000000000000000" pitchFamily="2" charset="-122"/>
              </a:rPr>
              <a:t>03</a:t>
            </a:r>
            <a:endParaRPr lang="zh-CN" altLang="en-US" sz="2100" b="1" dirty="0">
              <a:solidFill>
                <a:srgbClr val="F3AD1B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25" name="矩形 31">
            <a:extLst>
              <a:ext uri="{FF2B5EF4-FFF2-40B4-BE49-F238E27FC236}">
                <a16:creationId xmlns:a16="http://schemas.microsoft.com/office/drawing/2014/main" id="{B983B7DD-0223-4E8A-9C94-15FD1AD72C58}"/>
              </a:ext>
            </a:extLst>
          </p:cNvPr>
          <p:cNvSpPr/>
          <p:nvPr/>
        </p:nvSpPr>
        <p:spPr>
          <a:xfrm>
            <a:off x="6549558" y="2006948"/>
            <a:ext cx="639500" cy="89107"/>
          </a:xfrm>
          <a:prstGeom prst="rect">
            <a:avLst/>
          </a:prstGeom>
          <a:solidFill>
            <a:srgbClr val="F3AD1B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26" name="文本框 33">
            <a:extLst>
              <a:ext uri="{FF2B5EF4-FFF2-40B4-BE49-F238E27FC236}">
                <a16:creationId xmlns:a16="http://schemas.microsoft.com/office/drawing/2014/main" id="{47365C0A-4483-4CAE-A210-67116BE67BB1}"/>
              </a:ext>
            </a:extLst>
          </p:cNvPr>
          <p:cNvSpPr txBox="1"/>
          <p:nvPr/>
        </p:nvSpPr>
        <p:spPr>
          <a:xfrm>
            <a:off x="8036891" y="2011747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7030A0"/>
                </a:solidFill>
                <a:ea typeface="方正兰亭黑简体" panose="02000000000000000000" pitchFamily="2" charset="-122"/>
              </a:rPr>
              <a:t>04</a:t>
            </a:r>
            <a:endParaRPr lang="zh-CN" altLang="en-US" sz="2100" b="1" dirty="0">
              <a:solidFill>
                <a:srgbClr val="7030A0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27" name="矩形 33">
            <a:extLst>
              <a:ext uri="{FF2B5EF4-FFF2-40B4-BE49-F238E27FC236}">
                <a16:creationId xmlns:a16="http://schemas.microsoft.com/office/drawing/2014/main" id="{ABC6EB6B-C1DD-4C01-ABB6-726A42026E7A}"/>
              </a:ext>
            </a:extLst>
          </p:cNvPr>
          <p:cNvSpPr/>
          <p:nvPr/>
        </p:nvSpPr>
        <p:spPr>
          <a:xfrm>
            <a:off x="8140899" y="1985765"/>
            <a:ext cx="639500" cy="89107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28" name="文本框 35">
            <a:extLst>
              <a:ext uri="{FF2B5EF4-FFF2-40B4-BE49-F238E27FC236}">
                <a16:creationId xmlns:a16="http://schemas.microsoft.com/office/drawing/2014/main" id="{2533C8BC-BCCD-4C1C-A92D-C014F5893019}"/>
              </a:ext>
            </a:extLst>
          </p:cNvPr>
          <p:cNvSpPr txBox="1"/>
          <p:nvPr/>
        </p:nvSpPr>
        <p:spPr>
          <a:xfrm>
            <a:off x="9703437" y="271265"/>
            <a:ext cx="840798" cy="415498"/>
          </a:xfrm>
          <a:prstGeom prst="rect">
            <a:avLst/>
          </a:prstGeom>
          <a:noFill/>
          <a:scene3d>
            <a:camera prst="perspectiveLeft">
              <a:rot lat="0" lon="12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070C0"/>
                </a:solidFill>
                <a:ea typeface="方正兰亭黑简体" panose="02000000000000000000" pitchFamily="2" charset="-122"/>
              </a:rPr>
              <a:t>05</a:t>
            </a:r>
            <a:endParaRPr lang="zh-CN" altLang="en-US" sz="2100" b="1" dirty="0">
              <a:solidFill>
                <a:srgbClr val="0070C0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29" name="矩形 35">
            <a:extLst>
              <a:ext uri="{FF2B5EF4-FFF2-40B4-BE49-F238E27FC236}">
                <a16:creationId xmlns:a16="http://schemas.microsoft.com/office/drawing/2014/main" id="{72DD7020-B3F2-4F0F-A985-B5A0AA456F0A}"/>
              </a:ext>
            </a:extLst>
          </p:cNvPr>
          <p:cNvSpPr/>
          <p:nvPr/>
        </p:nvSpPr>
        <p:spPr>
          <a:xfrm>
            <a:off x="9808633" y="245283"/>
            <a:ext cx="639500" cy="89107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scene3d>
            <a:camera prst="perspectiveLef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46" name="矩形 52">
            <a:extLst>
              <a:ext uri="{FF2B5EF4-FFF2-40B4-BE49-F238E27FC236}">
                <a16:creationId xmlns:a16="http://schemas.microsoft.com/office/drawing/2014/main" id="{FCB1C8B9-8DBA-4897-8B40-C557524ABED6}"/>
              </a:ext>
            </a:extLst>
          </p:cNvPr>
          <p:cNvSpPr/>
          <p:nvPr/>
        </p:nvSpPr>
        <p:spPr>
          <a:xfrm>
            <a:off x="2554092" y="2294402"/>
            <a:ext cx="199440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 воспитателей 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дошкольных образовательных учреждений за </a:t>
            </a:r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составила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186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воспитателей и административно-управленческого персонала дошкольных образовательных учреждений составили </a:t>
            </a:r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113 747,32 тыс</a:t>
            </a: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sp>
        <p:nvSpPr>
          <p:cNvPr id="52" name="矩形 52">
            <a:extLst>
              <a:ext uri="{FF2B5EF4-FFF2-40B4-BE49-F238E27FC236}">
                <a16:creationId xmlns:a16="http://schemas.microsoft.com/office/drawing/2014/main" id="{00D98E9C-FD50-4C5B-B906-33A503DBAC2A}"/>
              </a:ext>
            </a:extLst>
          </p:cNvPr>
          <p:cNvSpPr/>
          <p:nvPr/>
        </p:nvSpPr>
        <p:spPr>
          <a:xfrm>
            <a:off x="4582561" y="2294402"/>
            <a:ext cx="16312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воспитанников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образования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составила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434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содержание детских садов составили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309 167,94 тыс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5" name="矩形 52">
            <a:extLst>
              <a:ext uri="{FF2B5EF4-FFF2-40B4-BE49-F238E27FC236}">
                <a16:creationId xmlns:a16="http://schemas.microsoft.com/office/drawing/2014/main" id="{D3D0E06B-28A4-4A3F-82CA-FC83741A8294}"/>
              </a:ext>
            </a:extLst>
          </p:cNvPr>
          <p:cNvSpPr/>
          <p:nvPr/>
        </p:nvSpPr>
        <p:spPr>
          <a:xfrm>
            <a:off x="6180374" y="2325136"/>
            <a:ext cx="16312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педагогических работников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учреждений составило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468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содержание которых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260 806,42 тыс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矩形 52">
            <a:extLst>
              <a:ext uri="{FF2B5EF4-FFF2-40B4-BE49-F238E27FC236}">
                <a16:creationId xmlns:a16="http://schemas.microsoft.com/office/drawing/2014/main" id="{398AFABF-1334-442C-821A-CA00D94A6B2E}"/>
              </a:ext>
            </a:extLst>
          </p:cNvPr>
          <p:cNvSpPr/>
          <p:nvPr/>
        </p:nvSpPr>
        <p:spPr>
          <a:xfrm>
            <a:off x="7817681" y="2348956"/>
            <a:ext cx="163124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учащихся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учреждений за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составила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6 507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</a:t>
            </a:r>
          </a:p>
          <a:p>
            <a:pPr font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обеспечение деятельности образовательных организаций составили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540 649,25 тыс.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</a:p>
        </p:txBody>
      </p:sp>
      <p:sp>
        <p:nvSpPr>
          <p:cNvPr id="57" name="矩形 52">
            <a:extLst>
              <a:ext uri="{FF2B5EF4-FFF2-40B4-BE49-F238E27FC236}">
                <a16:creationId xmlns:a16="http://schemas.microsoft.com/office/drawing/2014/main" id="{7BF09963-5A66-40D5-96F5-71CB7E2CD4C0}"/>
              </a:ext>
            </a:extLst>
          </p:cNvPr>
          <p:cNvSpPr/>
          <p:nvPr/>
        </p:nvSpPr>
        <p:spPr>
          <a:xfrm>
            <a:off x="9390636" y="696949"/>
            <a:ext cx="163124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детей, посещающих учреждения дополнительного образования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(МУДО  ДЮЦ, МБУДО «Спортивная школа», МБУ ДО ДМШ г. Новоалександровска, МБУ ДО ДХШ г. Новоалександровска) составила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1735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дополнительное образование составили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45 660,34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47567" y="727290"/>
            <a:ext cx="4086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на образование </a:t>
            </a: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343" y="5379210"/>
            <a:ext cx="1583095" cy="158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99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200888" y="-34032"/>
            <a:ext cx="3982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на образование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7407" y="427633"/>
            <a:ext cx="59685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8ED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Отремонтирован спортивный зал в МОУ СОШ №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383,17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7407" y="877576"/>
            <a:ext cx="75941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bg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Проведены работы по замене ограждения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общеобразовательных организациях МОУ СОШ № 12 и МДОУ д/с № 8 «Золотой петушок»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764,00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85750" indent="-285750" algn="just">
              <a:buClr>
                <a:schemeClr val="bg2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bg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разработку проектно-сметной документации и проведение государственной экспертизы проектно-сметной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документации по общеобразовательным учреждениям составили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6 020,54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рублей.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7407" y="1396848"/>
            <a:ext cx="103382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8EC83E"/>
              </a:buClr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7407" y="1879481"/>
            <a:ext cx="80097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FF90"/>
              </a:buClr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 монтаж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видеонаблюдения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д/с № 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«Золотой петушок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д/с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24 «Гнездышко» на сумму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242,00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7407" y="2322482"/>
            <a:ext cx="8325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деятельности центров образования цифрового и гуманитарного профилей на базе общеобразовательных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(ремонт кабинетов, приобретение мебели МОУ «Гимназия» № 1, МОУ СОШ № 3,5,7,8,12,13,18 -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бщая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за счет средств местного бюджета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7 110,36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995366"/>
            <a:ext cx="11664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Segoe Print" panose="02000600000000000000" pitchFamily="2" charset="0"/>
                <a:cs typeface="Times New Roman" panose="02020603050405020304" pitchFamily="18" charset="0"/>
              </a:rPr>
              <a:t>Были проведены текущие и капитальные ремонты</a:t>
            </a:r>
            <a:r>
              <a:rPr lang="ru-RU" dirty="0">
                <a:solidFill>
                  <a:schemeClr val="accent2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8ED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в тридцати восьми образовательных</a:t>
            </a:r>
            <a:r>
              <a:rPr lang="ru-RU" dirty="0" smtClean="0">
                <a:solidFill>
                  <a:schemeClr val="accent2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организациях:</a:t>
            </a:r>
            <a:endParaRPr lang="ru-RU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38485" y="4033156"/>
            <a:ext cx="80926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FF90"/>
              </a:buClr>
              <a:buFont typeface="Wingdings" panose="05000000000000000000" pitchFamily="2" charset="2"/>
              <a:buChar char="Ø"/>
            </a:pPr>
            <a:r>
              <a:rPr lang="ru-RU" sz="1200" dirty="0"/>
              <a:t>замена системы отопления в здании МДОУ д/с № 9 Аленушка в размере 1 291,48 тыс.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38485" y="4297927"/>
            <a:ext cx="81488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sz="1200" dirty="0"/>
              <a:t>замена котла отопления в здании МДОУ № 33 «Ласточка» в размере 107,80 тыс.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55191" y="3350953"/>
            <a:ext cx="82368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200" dirty="0"/>
              <a:t>в МДОУ д/с № 16, № 19 «Ромашка», № 41 «Теремок», МОУ СОШ № 3 – аварийный ремонт объектов образования, пострадавших в связи с ухудшением погодных условий (сильный порыв ветра) в размере 126,15 тыс.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58031" y="5024034"/>
            <a:ext cx="84500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200" dirty="0"/>
              <a:t>устройство кровли здания в МДОУ № 16 «Ромашка» ст. Григорополисская в размере 2 010,40 тыс.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55191" y="4539623"/>
            <a:ext cx="82639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200" dirty="0"/>
              <a:t>замена системы отопления в здании ДЮЦ в размере 140,06 тыс.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38485" y="3780196"/>
            <a:ext cx="80877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200" dirty="0"/>
              <a:t>замена котла отопления в здании МОУ СОШ № 9 в размере 774,95 тыс. рублей;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955191" y="4782197"/>
            <a:ext cx="78191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30B9EC"/>
              </a:buClr>
              <a:buFont typeface="Wingdings" panose="05000000000000000000" pitchFamily="2" charset="2"/>
              <a:buChar char="Ø"/>
            </a:pPr>
            <a:r>
              <a:rPr lang="ru-RU" sz="1200" dirty="0"/>
              <a:t>устройство теневых навесов для 2-х беседок МДОУ «Детский сад № 5 «Березка» в размере 537,00 тыс.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74647" y="5258532"/>
            <a:ext cx="8325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200" dirty="0"/>
              <a:t>изготовление и монтаж забора в МОУ Гимназия №1 в размере 423,00 тыс.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7" y="3812765"/>
            <a:ext cx="3524341" cy="23502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177" y="62406"/>
            <a:ext cx="2098893" cy="2815667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3974647" y="5720161"/>
            <a:ext cx="832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sz="1200" dirty="0"/>
              <a:t>выполнение работ по окраске кровли большого зала и зала тяжелой атлетики в МБУ ДО «Спортивная школа» в размере 534,40 тыс.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74647" y="5487514"/>
            <a:ext cx="8325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200" dirty="0"/>
              <a:t>проведение работ по ремонту навеса главного входа в МОУ СОШ № 12 в размере 444,00 тыс.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974647" y="6090282"/>
            <a:ext cx="8325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200" dirty="0"/>
              <a:t>установка противопожарных дверей в организациях образования в размере 634,77 тыс.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994705" y="6369095"/>
            <a:ext cx="80926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FF90"/>
              </a:buClr>
              <a:buFont typeface="Wingdings" panose="05000000000000000000" pitchFamily="2" charset="2"/>
              <a:buChar char="Ø"/>
            </a:pPr>
            <a:r>
              <a:rPr lang="ru-RU" sz="1200" dirty="0"/>
              <a:t>ремонт АПС в размере 1 713,34 тыс.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07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57">
            <a:extLst>
              <a:ext uri="{FF2B5EF4-FFF2-40B4-BE49-F238E27FC236}">
                <a16:creationId xmlns:a16="http://schemas.microsoft.com/office/drawing/2014/main" id="{136DDD19-FC5A-425A-A51D-43E248B136A5}"/>
              </a:ext>
            </a:extLst>
          </p:cNvPr>
          <p:cNvSpPr/>
          <p:nvPr/>
        </p:nvSpPr>
        <p:spPr>
          <a:xfrm>
            <a:off x="1267558" y="1072662"/>
            <a:ext cx="4751888" cy="465626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04800" dist="635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6" name="组合 17">
            <a:extLst>
              <a:ext uri="{FF2B5EF4-FFF2-40B4-BE49-F238E27FC236}">
                <a16:creationId xmlns:a16="http://schemas.microsoft.com/office/drawing/2014/main" id="{50E40899-B8AD-485A-9625-93F4B16EE389}"/>
              </a:ext>
            </a:extLst>
          </p:cNvPr>
          <p:cNvGrpSpPr/>
          <p:nvPr/>
        </p:nvGrpSpPr>
        <p:grpSpPr>
          <a:xfrm>
            <a:off x="6390448" y="1349935"/>
            <a:ext cx="2984228" cy="4223357"/>
            <a:chOff x="4832531" y="1500201"/>
            <a:chExt cx="2966869" cy="3501947"/>
          </a:xfrm>
        </p:grpSpPr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F6C1A7E9-A7DC-4612-A14E-EFD8EC3F70D3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9">
              <a:extLst>
                <a:ext uri="{FF2B5EF4-FFF2-40B4-BE49-F238E27FC236}">
                  <a16:creationId xmlns:a16="http://schemas.microsoft.com/office/drawing/2014/main" id="{821976CD-230C-42D7-AE83-F7D96AA303B6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20">
            <a:extLst>
              <a:ext uri="{FF2B5EF4-FFF2-40B4-BE49-F238E27FC236}">
                <a16:creationId xmlns:a16="http://schemas.microsoft.com/office/drawing/2014/main" id="{E34E7FE9-DE19-4478-B15A-102BE033CEE2}"/>
              </a:ext>
            </a:extLst>
          </p:cNvPr>
          <p:cNvGrpSpPr/>
          <p:nvPr/>
        </p:nvGrpSpPr>
        <p:grpSpPr>
          <a:xfrm>
            <a:off x="4597502" y="1549157"/>
            <a:ext cx="2984228" cy="3615387"/>
            <a:chOff x="4832531" y="1500201"/>
            <a:chExt cx="2966869" cy="3501947"/>
          </a:xfrm>
        </p:grpSpPr>
        <p:sp>
          <p:nvSpPr>
            <p:cNvPr id="20" name="等腰三角形 16">
              <a:extLst>
                <a:ext uri="{FF2B5EF4-FFF2-40B4-BE49-F238E27FC236}">
                  <a16:creationId xmlns:a16="http://schemas.microsoft.com/office/drawing/2014/main" id="{28EE005E-D2AF-4A23-81E4-DDE70AEABF7C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2">
              <a:extLst>
                <a:ext uri="{FF2B5EF4-FFF2-40B4-BE49-F238E27FC236}">
                  <a16:creationId xmlns:a16="http://schemas.microsoft.com/office/drawing/2014/main" id="{8DBEF0A0-230D-442F-80D1-BEAA5A83F58A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rgbClr val="CFCFCF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2" name="任意多边形 23">
            <a:extLst>
              <a:ext uri="{FF2B5EF4-FFF2-40B4-BE49-F238E27FC236}">
                <a16:creationId xmlns:a16="http://schemas.microsoft.com/office/drawing/2014/main" id="{843153A1-4502-4920-B794-23E2DDE71E0B}"/>
              </a:ext>
            </a:extLst>
          </p:cNvPr>
          <p:cNvSpPr/>
          <p:nvPr/>
        </p:nvSpPr>
        <p:spPr>
          <a:xfrm>
            <a:off x="3629553" y="1495169"/>
            <a:ext cx="1994403" cy="3976221"/>
          </a:xfrm>
          <a:custGeom>
            <a:avLst/>
            <a:gdLst>
              <a:gd name="connsiteX0" fmla="*/ 2481682 w 2895600"/>
              <a:gd name="connsiteY0" fmla="*/ 0 h 4648200"/>
              <a:gd name="connsiteX1" fmla="*/ 2895600 w 2895600"/>
              <a:gd name="connsiteY1" fmla="*/ 450875 h 4648200"/>
              <a:gd name="connsiteX2" fmla="*/ 2895600 w 2895600"/>
              <a:gd name="connsiteY2" fmla="*/ 4197325 h 4648200"/>
              <a:gd name="connsiteX3" fmla="*/ 2481682 w 2895600"/>
              <a:gd name="connsiteY3" fmla="*/ 4648200 h 4648200"/>
              <a:gd name="connsiteX4" fmla="*/ 0 w 2895600"/>
              <a:gd name="connsiteY4" fmla="*/ 4357817 h 4648200"/>
              <a:gd name="connsiteX5" fmla="*/ 0 w 2895600"/>
              <a:gd name="connsiteY5" fmla="*/ 268088 h 4648200"/>
              <a:gd name="connsiteX6" fmla="*/ 242032 w 2895600"/>
              <a:gd name="connsiteY6" fmla="*/ 235199 h 4648200"/>
              <a:gd name="connsiteX7" fmla="*/ 2481682 w 2895600"/>
              <a:gd name="connsiteY7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600" h="4648200">
                <a:moveTo>
                  <a:pt x="2481682" y="0"/>
                </a:moveTo>
                <a:cubicBezTo>
                  <a:pt x="2710282" y="0"/>
                  <a:pt x="2895600" y="201864"/>
                  <a:pt x="2895600" y="450875"/>
                </a:cubicBezTo>
                <a:lnTo>
                  <a:pt x="2895600" y="4197325"/>
                </a:lnTo>
                <a:cubicBezTo>
                  <a:pt x="2895600" y="4446336"/>
                  <a:pt x="2710282" y="4648200"/>
                  <a:pt x="2481682" y="4648200"/>
                </a:cubicBezTo>
                <a:lnTo>
                  <a:pt x="0" y="4357817"/>
                </a:lnTo>
                <a:lnTo>
                  <a:pt x="0" y="268088"/>
                </a:lnTo>
                <a:lnTo>
                  <a:pt x="242032" y="235199"/>
                </a:lnTo>
                <a:cubicBezTo>
                  <a:pt x="1160410" y="111219"/>
                  <a:pt x="2037182" y="0"/>
                  <a:pt x="248168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28575">
            <a:gradFill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任意多边形 24">
            <a:extLst>
              <a:ext uri="{FF2B5EF4-FFF2-40B4-BE49-F238E27FC236}">
                <a16:creationId xmlns:a16="http://schemas.microsoft.com/office/drawing/2014/main" id="{BBC490DF-8C7F-4B83-8651-54BAFF596CA8}"/>
              </a:ext>
            </a:extLst>
          </p:cNvPr>
          <p:cNvSpPr/>
          <p:nvPr/>
        </p:nvSpPr>
        <p:spPr>
          <a:xfrm>
            <a:off x="2350527" y="2173164"/>
            <a:ext cx="1279027" cy="3216238"/>
          </a:xfrm>
          <a:custGeom>
            <a:avLst/>
            <a:gdLst>
              <a:gd name="connsiteX0" fmla="*/ 767235 w 1271587"/>
              <a:gd name="connsiteY0" fmla="*/ 0 h 3197529"/>
              <a:gd name="connsiteX1" fmla="*/ 1271587 w 1271587"/>
              <a:gd name="connsiteY1" fmla="*/ 126088 h 3197529"/>
              <a:gd name="connsiteX2" fmla="*/ 1271587 w 1271587"/>
              <a:gd name="connsiteY2" fmla="*/ 3066470 h 3197529"/>
              <a:gd name="connsiteX3" fmla="*/ 747354 w 1271587"/>
              <a:gd name="connsiteY3" fmla="*/ 3197529 h 3197529"/>
              <a:gd name="connsiteX4" fmla="*/ 605625 w 1271587"/>
              <a:gd name="connsiteY4" fmla="*/ 3068717 h 3197529"/>
              <a:gd name="connsiteX5" fmla="*/ 0 w 1271587"/>
              <a:gd name="connsiteY5" fmla="*/ 1606609 h 3197529"/>
              <a:gd name="connsiteX6" fmla="*/ 752463 w 1271587"/>
              <a:gd name="connsiteY6" fmla="*/ 11047 h 319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587" h="3197529">
                <a:moveTo>
                  <a:pt x="767235" y="0"/>
                </a:moveTo>
                <a:lnTo>
                  <a:pt x="1271587" y="126088"/>
                </a:lnTo>
                <a:lnTo>
                  <a:pt x="1271587" y="3066470"/>
                </a:lnTo>
                <a:lnTo>
                  <a:pt x="747354" y="3197529"/>
                </a:lnTo>
                <a:lnTo>
                  <a:pt x="605625" y="3068717"/>
                </a:lnTo>
                <a:cubicBezTo>
                  <a:pt x="231439" y="2694531"/>
                  <a:pt x="0" y="2177598"/>
                  <a:pt x="0" y="1606609"/>
                </a:cubicBezTo>
                <a:cubicBezTo>
                  <a:pt x="0" y="964247"/>
                  <a:pt x="292915" y="390299"/>
                  <a:pt x="752463" y="11047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effectLst>
            <a:innerShdw blurRad="177800" dist="101600" dir="10800000">
              <a:srgbClr val="1F1F1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4" name="文本框 4">
            <a:extLst>
              <a:ext uri="{FF2B5EF4-FFF2-40B4-BE49-F238E27FC236}">
                <a16:creationId xmlns:a16="http://schemas.microsoft.com/office/drawing/2014/main" id="{31C52931-C0D5-4166-BA44-C3CFCBD783D0}"/>
              </a:ext>
            </a:extLst>
          </p:cNvPr>
          <p:cNvSpPr txBox="1"/>
          <p:nvPr/>
        </p:nvSpPr>
        <p:spPr>
          <a:xfrm>
            <a:off x="4362760" y="1549157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070C0"/>
                </a:solidFill>
                <a:ea typeface="方正兰亭黑简体" panose="02000000000000000000" pitchFamily="2" charset="-122"/>
              </a:rPr>
              <a:t>01</a:t>
            </a:r>
            <a:endParaRPr lang="zh-CN" altLang="en-US" sz="2100" b="1" dirty="0">
              <a:solidFill>
                <a:srgbClr val="0070C0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25" name="矩形 27">
            <a:extLst>
              <a:ext uri="{FF2B5EF4-FFF2-40B4-BE49-F238E27FC236}">
                <a16:creationId xmlns:a16="http://schemas.microsoft.com/office/drawing/2014/main" id="{BCC61AC8-98B7-4D47-8413-D9D3FE0A4047}"/>
              </a:ext>
            </a:extLst>
          </p:cNvPr>
          <p:cNvSpPr/>
          <p:nvPr/>
        </p:nvSpPr>
        <p:spPr>
          <a:xfrm>
            <a:off x="4440868" y="1549157"/>
            <a:ext cx="639500" cy="89107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scene3d>
            <a:camera prst="perspectiveLef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26" name="文本框 29">
            <a:extLst>
              <a:ext uri="{FF2B5EF4-FFF2-40B4-BE49-F238E27FC236}">
                <a16:creationId xmlns:a16="http://schemas.microsoft.com/office/drawing/2014/main" id="{8B175DEB-A870-4FCF-A351-0C97AF9E798F}"/>
              </a:ext>
            </a:extLst>
          </p:cNvPr>
          <p:cNvSpPr txBox="1"/>
          <p:nvPr/>
        </p:nvSpPr>
        <p:spPr>
          <a:xfrm>
            <a:off x="5934096" y="2193673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8EC83E"/>
                </a:solidFill>
                <a:ea typeface="方正兰亭黑简体" panose="02000000000000000000" pitchFamily="2" charset="-122"/>
              </a:rPr>
              <a:t>02</a:t>
            </a:r>
            <a:endParaRPr lang="zh-CN" altLang="en-US" sz="2100" b="1" dirty="0">
              <a:solidFill>
                <a:srgbClr val="8EC83E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27" name="矩形 29">
            <a:extLst>
              <a:ext uri="{FF2B5EF4-FFF2-40B4-BE49-F238E27FC236}">
                <a16:creationId xmlns:a16="http://schemas.microsoft.com/office/drawing/2014/main" id="{1D1F1FB1-F99D-4F58-997F-964E358AE2F9}"/>
              </a:ext>
            </a:extLst>
          </p:cNvPr>
          <p:cNvSpPr/>
          <p:nvPr/>
        </p:nvSpPr>
        <p:spPr>
          <a:xfrm>
            <a:off x="6039401" y="2167691"/>
            <a:ext cx="639500" cy="89107"/>
          </a:xfrm>
          <a:prstGeom prst="rect">
            <a:avLst/>
          </a:prstGeom>
          <a:solidFill>
            <a:srgbClr val="8EC83E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28" name="文本框 31">
            <a:extLst>
              <a:ext uri="{FF2B5EF4-FFF2-40B4-BE49-F238E27FC236}">
                <a16:creationId xmlns:a16="http://schemas.microsoft.com/office/drawing/2014/main" id="{57483AE5-01C7-4ACC-8352-88773A271BBD}"/>
              </a:ext>
            </a:extLst>
          </p:cNvPr>
          <p:cNvSpPr txBox="1"/>
          <p:nvPr/>
        </p:nvSpPr>
        <p:spPr>
          <a:xfrm>
            <a:off x="7584504" y="1619692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3AD1B"/>
                </a:solidFill>
                <a:ea typeface="方正兰亭黑简体" panose="02000000000000000000" pitchFamily="2" charset="-122"/>
              </a:rPr>
              <a:t>03</a:t>
            </a:r>
            <a:endParaRPr lang="zh-CN" altLang="en-US" sz="2100" b="1" dirty="0">
              <a:solidFill>
                <a:srgbClr val="F3AD1B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29" name="矩形 31">
            <a:extLst>
              <a:ext uri="{FF2B5EF4-FFF2-40B4-BE49-F238E27FC236}">
                <a16:creationId xmlns:a16="http://schemas.microsoft.com/office/drawing/2014/main" id="{B983B7DD-0223-4E8A-9C94-15FD1AD72C58}"/>
              </a:ext>
            </a:extLst>
          </p:cNvPr>
          <p:cNvSpPr/>
          <p:nvPr/>
        </p:nvSpPr>
        <p:spPr>
          <a:xfrm>
            <a:off x="7683766" y="1593710"/>
            <a:ext cx="639500" cy="89107"/>
          </a:xfrm>
          <a:prstGeom prst="rect">
            <a:avLst/>
          </a:prstGeom>
          <a:solidFill>
            <a:srgbClr val="F3AD1B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34" name="矩形 52">
            <a:extLst>
              <a:ext uri="{FF2B5EF4-FFF2-40B4-BE49-F238E27FC236}">
                <a16:creationId xmlns:a16="http://schemas.microsoft.com/office/drawing/2014/main" id="{FCB1C8B9-8DBA-4897-8B40-C557524ABED6}"/>
              </a:ext>
            </a:extLst>
          </p:cNvPr>
          <p:cNvSpPr/>
          <p:nvPr/>
        </p:nvSpPr>
        <p:spPr>
          <a:xfrm>
            <a:off x="3688300" y="1881164"/>
            <a:ext cx="19944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Численность читателей библиотечной системы Новоалександровского района за 2022 год </a:t>
            </a:r>
            <a:r>
              <a:rPr lang="ru-RU" sz="1400" dirty="0" smtClean="0"/>
              <a:t>составила </a:t>
            </a:r>
            <a:r>
              <a:rPr lang="ru-RU" sz="1400" b="1" dirty="0"/>
              <a:t>31 783 </a:t>
            </a:r>
            <a:r>
              <a:rPr lang="ru-RU" sz="1400" dirty="0"/>
              <a:t>человека, расходы на обеспечение деятельности </a:t>
            </a:r>
            <a:r>
              <a:rPr lang="ru-RU" sz="1400" dirty="0" err="1"/>
              <a:t>межпоселенческой</a:t>
            </a:r>
            <a:r>
              <a:rPr lang="ru-RU" sz="1400" dirty="0"/>
              <a:t> библиотечной системы </a:t>
            </a:r>
            <a:r>
              <a:rPr lang="ru-RU" sz="1400" dirty="0" smtClean="0"/>
              <a:t>составили </a:t>
            </a:r>
            <a:r>
              <a:rPr lang="ru-RU" sz="1400" b="1" dirty="0"/>
              <a:t>30 492,40 </a:t>
            </a:r>
            <a:r>
              <a:rPr lang="ru-RU" sz="1400" dirty="0"/>
              <a:t>тыс. рублей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52">
            <a:extLst>
              <a:ext uri="{FF2B5EF4-FFF2-40B4-BE49-F238E27FC236}">
                <a16:creationId xmlns:a16="http://schemas.microsoft.com/office/drawing/2014/main" id="{00D98E9C-FD50-4C5B-B906-33A503DBAC2A}"/>
              </a:ext>
            </a:extLst>
          </p:cNvPr>
          <p:cNvSpPr/>
          <p:nvPr/>
        </p:nvSpPr>
        <p:spPr>
          <a:xfrm>
            <a:off x="5757148" y="2574339"/>
            <a:ext cx="16312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МБУК </a:t>
            </a:r>
            <a:r>
              <a:rPr lang="ru-RU" sz="1200" dirty="0" smtClean="0"/>
              <a:t>«</a:t>
            </a:r>
            <a:r>
              <a:rPr lang="ru-RU" sz="1200" dirty="0" err="1" smtClean="0"/>
              <a:t>Новоалександровским</a:t>
            </a:r>
            <a:r>
              <a:rPr lang="ru-RU" sz="1200" dirty="0" smtClean="0"/>
              <a:t> РДК» </a:t>
            </a:r>
            <a:r>
              <a:rPr lang="ru-RU" sz="1200" dirty="0"/>
              <a:t>и </a:t>
            </a:r>
            <a:r>
              <a:rPr lang="ru-RU" sz="1200" dirty="0" smtClean="0"/>
              <a:t>сельскими домами культуры</a:t>
            </a:r>
            <a:r>
              <a:rPr lang="ru-RU" sz="1200" dirty="0"/>
              <a:t> </a:t>
            </a:r>
            <a:r>
              <a:rPr lang="ru-RU" sz="1200" dirty="0" smtClean="0"/>
              <a:t>в </a:t>
            </a:r>
            <a:r>
              <a:rPr lang="ru-RU" sz="1200" dirty="0"/>
              <a:t>2022 году проведено </a:t>
            </a:r>
            <a:r>
              <a:rPr lang="ru-RU" sz="1200" b="1" dirty="0"/>
              <a:t>289</a:t>
            </a:r>
            <a:r>
              <a:rPr lang="ru-RU" sz="1200" dirty="0"/>
              <a:t> культурно-массовых мероприятий, которые посетили </a:t>
            </a:r>
            <a:r>
              <a:rPr lang="ru-RU" sz="1200" b="1" dirty="0"/>
              <a:t>154 048 </a:t>
            </a:r>
            <a:r>
              <a:rPr lang="ru-RU" sz="1200" dirty="0" smtClean="0"/>
              <a:t>человек. Расходы на содержание учреждений составили </a:t>
            </a:r>
            <a:r>
              <a:rPr lang="ru-RU" sz="1200" b="1" dirty="0" smtClean="0"/>
              <a:t>30</a:t>
            </a:r>
            <a:r>
              <a:rPr lang="ru-RU" sz="1200" b="1" dirty="0"/>
              <a:t> 008,24 </a:t>
            </a:r>
            <a:r>
              <a:rPr lang="ru-RU" sz="1200" dirty="0"/>
              <a:t>тыс.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矩形 52">
            <a:extLst>
              <a:ext uri="{FF2B5EF4-FFF2-40B4-BE49-F238E27FC236}">
                <a16:creationId xmlns:a16="http://schemas.microsoft.com/office/drawing/2014/main" id="{D3D0E06B-28A4-4A3F-82CA-FC83741A8294}"/>
              </a:ext>
            </a:extLst>
          </p:cNvPr>
          <p:cNvSpPr/>
          <p:nvPr/>
        </p:nvSpPr>
        <p:spPr>
          <a:xfrm>
            <a:off x="7593832" y="1905506"/>
            <a:ext cx="163124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200" dirty="0"/>
              <a:t>МБУК «</a:t>
            </a:r>
            <a:r>
              <a:rPr lang="ru-RU" sz="1200" dirty="0" err="1" smtClean="0"/>
              <a:t>Новоалександровским</a:t>
            </a:r>
            <a:r>
              <a:rPr lang="ru-RU" sz="1200" dirty="0" smtClean="0"/>
              <a:t> районным историко-краеведческим музеем» в </a:t>
            </a:r>
            <a:r>
              <a:rPr lang="ru-RU" sz="1200" dirty="0"/>
              <a:t>2022 </a:t>
            </a:r>
            <a:r>
              <a:rPr lang="ru-RU" sz="1200" dirty="0" smtClean="0"/>
              <a:t>году проведено </a:t>
            </a:r>
            <a:r>
              <a:rPr lang="ru-RU" sz="1200" b="1" dirty="0"/>
              <a:t>172</a:t>
            </a:r>
            <a:r>
              <a:rPr lang="ru-RU" sz="1200" dirty="0"/>
              <a:t> экскурсии, которые посетили </a:t>
            </a:r>
            <a:r>
              <a:rPr lang="ru-RU" sz="1200" b="1" dirty="0"/>
              <a:t>9 460 </a:t>
            </a:r>
            <a:r>
              <a:rPr lang="ru-RU" sz="1200" dirty="0"/>
              <a:t>человек, организовано </a:t>
            </a:r>
            <a:r>
              <a:rPr lang="ru-RU" sz="1200" b="1" dirty="0"/>
              <a:t>23 </a:t>
            </a:r>
            <a:r>
              <a:rPr lang="ru-RU" sz="1200" dirty="0" smtClean="0"/>
              <a:t>выставки. Расходы на содержание учреждения составили </a:t>
            </a:r>
            <a:r>
              <a:rPr lang="ru-RU" sz="1200" b="1" dirty="0" smtClean="0"/>
              <a:t>1</a:t>
            </a:r>
            <a:r>
              <a:rPr lang="ru-RU" sz="1200" b="1" dirty="0"/>
              <a:t> 881,50 </a:t>
            </a:r>
            <a:r>
              <a:rPr lang="ru-RU" sz="1200" dirty="0"/>
              <a:t>тыс. рублей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00288" y="316932"/>
            <a:ext cx="3791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на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культуру 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343" y="5379210"/>
            <a:ext cx="1583095" cy="1583095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1854050" y="5939418"/>
            <a:ext cx="7806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957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2022 году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123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работника культуры, работающих в сельской местности, получили меры социальной поддержки на сумму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1 198,79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тыс. рублей.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79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2370" y="88651"/>
            <a:ext cx="85977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Проведены капитальные и текущие ремонты в муниципальных учреждения </a:t>
            </a:r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культуры: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2203" y="2302160"/>
            <a:ext cx="7041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ED7D31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МКУК «СДК Долина</a:t>
            </a:r>
            <a:r>
              <a:rPr lang="ru-RU" sz="1200" dirty="0" smtClean="0"/>
              <a:t>» - </a:t>
            </a:r>
            <a:r>
              <a:rPr lang="ru-RU" sz="1200" dirty="0"/>
              <a:t>ремонт осветительной сети – </a:t>
            </a:r>
            <a:r>
              <a:rPr lang="ru-RU" sz="1200" b="1" dirty="0"/>
              <a:t>90,00</a:t>
            </a:r>
            <a:r>
              <a:rPr lang="ru-RU" sz="1200" dirty="0"/>
              <a:t> тыс</a:t>
            </a:r>
            <a:r>
              <a:rPr lang="ru-RU" sz="1200" dirty="0" smtClean="0"/>
              <a:t>. рублей;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7946" y="2811506"/>
            <a:ext cx="6381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30B9EC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МКУК «Горьковская ЦКС» </a:t>
            </a:r>
            <a:r>
              <a:rPr lang="ru-RU" sz="1200" dirty="0" smtClean="0"/>
              <a:t>- установка </a:t>
            </a:r>
            <a:r>
              <a:rPr lang="ru-RU" sz="1200" dirty="0"/>
              <a:t>входной двери – </a:t>
            </a:r>
            <a:r>
              <a:rPr lang="ru-RU" sz="1200" b="1" dirty="0"/>
              <a:t>74,60</a:t>
            </a:r>
            <a:r>
              <a:rPr lang="ru-RU" sz="1200" dirty="0"/>
              <a:t> тыс. рублей, ремонт системы отопления – </a:t>
            </a:r>
            <a:r>
              <a:rPr lang="ru-RU" sz="1200" b="1" dirty="0"/>
              <a:t>139,95</a:t>
            </a:r>
            <a:r>
              <a:rPr lang="ru-RU" sz="1200" dirty="0"/>
              <a:t> тыс. рублей (СДК пос. Рассвет), аварийный ремонт кровли – </a:t>
            </a:r>
            <a:r>
              <a:rPr lang="ru-RU" sz="1200" b="1" dirty="0"/>
              <a:t>15,71</a:t>
            </a:r>
            <a:r>
              <a:rPr lang="ru-RU" sz="1200" dirty="0"/>
              <a:t> тыс. рублей (СДК п. Дружба</a:t>
            </a:r>
            <a:r>
              <a:rPr lang="ru-RU" sz="1200" dirty="0" smtClean="0"/>
              <a:t>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7946" y="3604293"/>
            <a:ext cx="63814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200" dirty="0"/>
              <a:t>МКУК «</a:t>
            </a:r>
            <a:r>
              <a:rPr lang="ru-RU" sz="1200" dirty="0" err="1"/>
              <a:t>Раздольненская</a:t>
            </a:r>
            <a:r>
              <a:rPr lang="ru-RU" sz="1200" dirty="0"/>
              <a:t> </a:t>
            </a:r>
            <a:r>
              <a:rPr lang="ru-RU" sz="1200" dirty="0" smtClean="0"/>
              <a:t>ЦКС» - ремонт </a:t>
            </a:r>
            <a:r>
              <a:rPr lang="ru-RU" sz="1200" dirty="0"/>
              <a:t>освещения – </a:t>
            </a:r>
            <a:r>
              <a:rPr lang="ru-RU" sz="1200" b="1" dirty="0"/>
              <a:t>27,49</a:t>
            </a:r>
            <a:r>
              <a:rPr lang="ru-RU" sz="1200" dirty="0"/>
              <a:t> тыс. рублей, аварийный ремонт кровли – </a:t>
            </a:r>
            <a:r>
              <a:rPr lang="ru-RU" sz="1200" b="1" dirty="0"/>
              <a:t>25,85</a:t>
            </a:r>
            <a:r>
              <a:rPr lang="ru-RU" sz="1200" dirty="0"/>
              <a:t> тыс. рублей (СДК х. Фельдмаршальский</a:t>
            </a:r>
            <a:r>
              <a:rPr lang="ru-RU" sz="1200" dirty="0" smtClean="0"/>
              <a:t>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76517" y="4162396"/>
            <a:ext cx="63814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МКУК «ЦБС Новоалександровского городского округа</a:t>
            </a:r>
            <a:r>
              <a:rPr lang="ru-RU" sz="1200" dirty="0" smtClean="0"/>
              <a:t>» - </a:t>
            </a:r>
            <a:r>
              <a:rPr lang="ru-RU" sz="1200" dirty="0"/>
              <a:t>аварийный ремонт кровель филиалов – </a:t>
            </a:r>
            <a:r>
              <a:rPr lang="ru-RU" sz="1200" b="1" dirty="0"/>
              <a:t>1 157,27 </a:t>
            </a:r>
            <a:r>
              <a:rPr lang="ru-RU" sz="1200" dirty="0"/>
              <a:t>тыс. рублей (филиал № 23 пос. Светлый – </a:t>
            </a:r>
            <a:r>
              <a:rPr lang="ru-RU" sz="1200" b="1" dirty="0"/>
              <a:t>1 142,91 </a:t>
            </a:r>
            <a:r>
              <a:rPr lang="ru-RU" sz="1200" dirty="0"/>
              <a:t>тыс. рублей, филиал № 10 ст. Григорополисская – </a:t>
            </a:r>
            <a:r>
              <a:rPr lang="ru-RU" sz="1200" b="1" dirty="0"/>
              <a:t>14,36</a:t>
            </a:r>
            <a:r>
              <a:rPr lang="ru-RU" sz="1200" dirty="0"/>
              <a:t> тыс. рублей), ремонт осветительной сети – </a:t>
            </a:r>
            <a:r>
              <a:rPr lang="ru-RU" sz="1200" b="1" dirty="0"/>
              <a:t>211,38</a:t>
            </a:r>
            <a:r>
              <a:rPr lang="ru-RU" sz="1200" dirty="0"/>
              <a:t> тыс. рублей (ф. № 23 пос. Светлый), ремонт осветительной сети в здании детской библиотеки – </a:t>
            </a:r>
            <a:r>
              <a:rPr lang="ru-RU" sz="1200" b="1" dirty="0"/>
              <a:t>28,79</a:t>
            </a:r>
            <a:r>
              <a:rPr lang="ru-RU" sz="1200" dirty="0"/>
              <a:t> тыс. </a:t>
            </a:r>
            <a:r>
              <a:rPr lang="ru-RU" sz="1200" dirty="0" smtClean="0"/>
              <a:t>рублей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608148"/>
            <a:ext cx="767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FF9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МБУК «</a:t>
            </a:r>
            <a:r>
              <a:rPr lang="ru-RU" sz="1200" dirty="0" err="1"/>
              <a:t>Новоалександровский</a:t>
            </a:r>
            <a:r>
              <a:rPr lang="ru-RU" sz="1200" dirty="0"/>
              <a:t> РДК</a:t>
            </a:r>
            <a:r>
              <a:rPr lang="ru-RU" sz="1200" dirty="0" smtClean="0"/>
              <a:t>» - </a:t>
            </a:r>
            <a:r>
              <a:rPr lang="ru-RU" sz="1200" dirty="0"/>
              <a:t>ремонт противопожарного водопровода – </a:t>
            </a:r>
            <a:r>
              <a:rPr lang="ru-RU" sz="1200" b="1" dirty="0"/>
              <a:t>336,28</a:t>
            </a:r>
            <a:r>
              <a:rPr lang="ru-RU" sz="1200" dirty="0"/>
              <a:t> тыс. рублей, ремонт ограждения здания – </a:t>
            </a:r>
            <a:r>
              <a:rPr lang="ru-RU" sz="1200" b="1" dirty="0"/>
              <a:t>86,70</a:t>
            </a:r>
            <a:r>
              <a:rPr lang="ru-RU" sz="1200" dirty="0"/>
              <a:t> тыс. </a:t>
            </a:r>
            <a:r>
              <a:rPr lang="ru-RU" sz="1200" dirty="0" smtClean="0"/>
              <a:t>рублей</a:t>
            </a:r>
            <a:r>
              <a:rPr lang="ru-RU" sz="1200" dirty="0"/>
              <a:t>, ремонт системы кондиционирования – </a:t>
            </a:r>
            <a:r>
              <a:rPr lang="ru-RU" sz="1200" b="1" dirty="0"/>
              <a:t>25,38</a:t>
            </a:r>
            <a:r>
              <a:rPr lang="ru-RU" sz="1200" dirty="0"/>
              <a:t> тыс. </a:t>
            </a:r>
            <a:r>
              <a:rPr lang="ru-RU" sz="1200" dirty="0" smtClean="0"/>
              <a:t>рублей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50505" y="5256995"/>
            <a:ext cx="64465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МКУК «СДК ст. </a:t>
            </a:r>
            <a:r>
              <a:rPr lang="ru-RU" sz="1200" dirty="0" err="1"/>
              <a:t>Расшеватской</a:t>
            </a:r>
            <a:r>
              <a:rPr lang="ru-RU" sz="1200" dirty="0" smtClean="0"/>
              <a:t>» - </a:t>
            </a:r>
            <a:r>
              <a:rPr lang="ru-RU" sz="1200" dirty="0"/>
              <a:t>ремонт фасада здания – </a:t>
            </a:r>
            <a:r>
              <a:rPr lang="ru-RU" sz="1200" b="1" dirty="0"/>
              <a:t>499,99</a:t>
            </a:r>
            <a:r>
              <a:rPr lang="ru-RU" sz="1200" dirty="0"/>
              <a:t> тыс. </a:t>
            </a:r>
            <a:r>
              <a:rPr lang="ru-RU" sz="1200" dirty="0" smtClean="0"/>
              <a:t>рублей;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2">
            <a:extLst>
              <a:ext uri="{FF2B5EF4-FFF2-40B4-BE49-F238E27FC236}">
                <a16:creationId xmlns:a16="http://schemas.microsoft.com/office/drawing/2014/main" id="{99F9C61E-E36B-4AA1-9B32-253C81A9D207}"/>
              </a:ext>
            </a:extLst>
          </p:cNvPr>
          <p:cNvSpPr/>
          <p:nvPr/>
        </p:nvSpPr>
        <p:spPr>
          <a:xfrm rot="10800000">
            <a:off x="6006000" y="0"/>
            <a:ext cx="6186000" cy="6858000"/>
          </a:xfrm>
          <a:custGeom>
            <a:avLst/>
            <a:gdLst>
              <a:gd name="connsiteX0" fmla="*/ 0 w 4050000"/>
              <a:gd name="connsiteY0" fmla="*/ 0 h 6984000"/>
              <a:gd name="connsiteX1" fmla="*/ 4050000 w 4050000"/>
              <a:gd name="connsiteY1" fmla="*/ 0 h 6984000"/>
              <a:gd name="connsiteX2" fmla="*/ 4050000 w 4050000"/>
              <a:gd name="connsiteY2" fmla="*/ 6984000 h 6984000"/>
              <a:gd name="connsiteX3" fmla="*/ 0 w 4050000"/>
              <a:gd name="connsiteY3" fmla="*/ 6984000 h 6984000"/>
              <a:gd name="connsiteX4" fmla="*/ 0 w 4050000"/>
              <a:gd name="connsiteY4" fmla="*/ 0 h 6984000"/>
              <a:gd name="connsiteX0" fmla="*/ 0 w 7379940"/>
              <a:gd name="connsiteY0" fmla="*/ 15240 h 6999240"/>
              <a:gd name="connsiteX1" fmla="*/ 7379940 w 7379940"/>
              <a:gd name="connsiteY1" fmla="*/ 0 h 6999240"/>
              <a:gd name="connsiteX2" fmla="*/ 4050000 w 7379940"/>
              <a:gd name="connsiteY2" fmla="*/ 6999240 h 6999240"/>
              <a:gd name="connsiteX3" fmla="*/ 0 w 7379940"/>
              <a:gd name="connsiteY3" fmla="*/ 6999240 h 6999240"/>
              <a:gd name="connsiteX4" fmla="*/ 0 w 7379940"/>
              <a:gd name="connsiteY4" fmla="*/ 15240 h 6999240"/>
              <a:gd name="connsiteX0" fmla="*/ 0 w 7379940"/>
              <a:gd name="connsiteY0" fmla="*/ 15240 h 6999240"/>
              <a:gd name="connsiteX1" fmla="*/ 7379940 w 7379940"/>
              <a:gd name="connsiteY1" fmla="*/ 0 h 6999240"/>
              <a:gd name="connsiteX2" fmla="*/ 4598640 w 7379940"/>
              <a:gd name="connsiteY2" fmla="*/ 6999240 h 6999240"/>
              <a:gd name="connsiteX3" fmla="*/ 0 w 7379940"/>
              <a:gd name="connsiteY3" fmla="*/ 6999240 h 6999240"/>
              <a:gd name="connsiteX4" fmla="*/ 0 w 7379940"/>
              <a:gd name="connsiteY4" fmla="*/ 15240 h 6999240"/>
              <a:gd name="connsiteX0" fmla="*/ 0 w 7509480"/>
              <a:gd name="connsiteY0" fmla="*/ 38100 h 7022100"/>
              <a:gd name="connsiteX1" fmla="*/ 7509480 w 7509480"/>
              <a:gd name="connsiteY1" fmla="*/ 0 h 7022100"/>
              <a:gd name="connsiteX2" fmla="*/ 4598640 w 7509480"/>
              <a:gd name="connsiteY2" fmla="*/ 7022100 h 7022100"/>
              <a:gd name="connsiteX3" fmla="*/ 0 w 7509480"/>
              <a:gd name="connsiteY3" fmla="*/ 7022100 h 7022100"/>
              <a:gd name="connsiteX4" fmla="*/ 0 w 7509480"/>
              <a:gd name="connsiteY4" fmla="*/ 38100 h 7022100"/>
              <a:gd name="connsiteX0" fmla="*/ 0 w 7532340"/>
              <a:gd name="connsiteY0" fmla="*/ 0 h 6984000"/>
              <a:gd name="connsiteX1" fmla="*/ 7532340 w 7532340"/>
              <a:gd name="connsiteY1" fmla="*/ 7620 h 6984000"/>
              <a:gd name="connsiteX2" fmla="*/ 4598640 w 7532340"/>
              <a:gd name="connsiteY2" fmla="*/ 6984000 h 6984000"/>
              <a:gd name="connsiteX3" fmla="*/ 0 w 7532340"/>
              <a:gd name="connsiteY3" fmla="*/ 6984000 h 6984000"/>
              <a:gd name="connsiteX4" fmla="*/ 0 w 7532340"/>
              <a:gd name="connsiteY4" fmla="*/ 0 h 6984000"/>
              <a:gd name="connsiteX0" fmla="*/ 0 w 7532340"/>
              <a:gd name="connsiteY0" fmla="*/ 0 h 6984000"/>
              <a:gd name="connsiteX1" fmla="*/ 7532340 w 7532340"/>
              <a:gd name="connsiteY1" fmla="*/ 2770 h 6984000"/>
              <a:gd name="connsiteX2" fmla="*/ 4598640 w 7532340"/>
              <a:gd name="connsiteY2" fmla="*/ 6984000 h 6984000"/>
              <a:gd name="connsiteX3" fmla="*/ 0 w 7532340"/>
              <a:gd name="connsiteY3" fmla="*/ 6984000 h 6984000"/>
              <a:gd name="connsiteX4" fmla="*/ 0 w 7532340"/>
              <a:gd name="connsiteY4" fmla="*/ 0 h 698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2340" h="6984000">
                <a:moveTo>
                  <a:pt x="0" y="0"/>
                </a:moveTo>
                <a:lnTo>
                  <a:pt x="7532340" y="2770"/>
                </a:lnTo>
                <a:lnTo>
                  <a:pt x="4598640" y="6984000"/>
                </a:lnTo>
                <a:lnTo>
                  <a:pt x="0" y="6984000"/>
                </a:lnTo>
                <a:lnTo>
                  <a:pt x="0" y="0"/>
                </a:lnTo>
                <a:close/>
              </a:path>
            </a:pathLst>
          </a:custGeom>
          <a:solidFill>
            <a:srgbClr val="00FF90"/>
          </a:solidFill>
          <a:ln w="41275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0"/>
          <a:stretch>
            <a:fillRect/>
          </a:stretch>
        </p:blipFill>
        <p:spPr>
          <a:xfrm>
            <a:off x="6363458" y="569047"/>
            <a:ext cx="5728278" cy="6070493"/>
          </a:xfrm>
          <a:custGeom>
            <a:avLst/>
            <a:gdLst>
              <a:gd name="connsiteX0" fmla="*/ 1959148 w 5728430"/>
              <a:gd name="connsiteY0" fmla="*/ 0 h 5832398"/>
              <a:gd name="connsiteX1" fmla="*/ 5728430 w 5728430"/>
              <a:gd name="connsiteY1" fmla="*/ 0 h 5832398"/>
              <a:gd name="connsiteX2" fmla="*/ 5728430 w 5728430"/>
              <a:gd name="connsiteY2" fmla="*/ 5832398 h 5832398"/>
              <a:gd name="connsiteX3" fmla="*/ 0 w 5728430"/>
              <a:gd name="connsiteY3" fmla="*/ 5832398 h 583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8430" h="5832398">
                <a:moveTo>
                  <a:pt x="1959148" y="0"/>
                </a:moveTo>
                <a:lnTo>
                  <a:pt x="5728430" y="0"/>
                </a:lnTo>
                <a:lnTo>
                  <a:pt x="5728430" y="5832398"/>
                </a:lnTo>
                <a:lnTo>
                  <a:pt x="0" y="5832398"/>
                </a:lnTo>
                <a:close/>
              </a:path>
            </a:pathLst>
          </a:custGeom>
        </p:spPr>
      </p:pic>
      <p:sp>
        <p:nvSpPr>
          <p:cNvPr id="13" name="Прямоугольник 12"/>
          <p:cNvSpPr/>
          <p:nvPr/>
        </p:nvSpPr>
        <p:spPr>
          <a:xfrm>
            <a:off x="-50505" y="5817920"/>
            <a:ext cx="64465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МКУК «</a:t>
            </a:r>
            <a:r>
              <a:rPr lang="ru-RU" sz="1200" dirty="0" err="1"/>
              <a:t>Краснозоринская</a:t>
            </a:r>
            <a:r>
              <a:rPr lang="ru-RU" sz="1200" dirty="0"/>
              <a:t> ЦКС</a:t>
            </a:r>
            <a:r>
              <a:rPr lang="ru-RU" sz="1200" dirty="0" smtClean="0"/>
              <a:t>» - </a:t>
            </a:r>
            <a:r>
              <a:rPr lang="ru-RU" sz="1200" dirty="0"/>
              <a:t>ремонт козырька над входом – </a:t>
            </a:r>
            <a:r>
              <a:rPr lang="ru-RU" sz="1200" b="1" dirty="0"/>
              <a:t>74,43</a:t>
            </a:r>
            <a:r>
              <a:rPr lang="ru-RU" sz="1200" dirty="0"/>
              <a:t> тыс. </a:t>
            </a:r>
            <a:r>
              <a:rPr lang="ru-RU" sz="1200" dirty="0" smtClean="0"/>
              <a:t>рублей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47231" y="6243230"/>
            <a:ext cx="6053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МКУ </a:t>
            </a:r>
            <a:r>
              <a:rPr lang="ru-RU" sz="1200" dirty="0" smtClean="0"/>
              <a:t>«Городской парк культуры и отдыха» - </a:t>
            </a:r>
            <a:r>
              <a:rPr lang="ru-RU" sz="1200" dirty="0"/>
              <a:t>ремонт аттракционов – </a:t>
            </a:r>
            <a:r>
              <a:rPr lang="ru-RU" sz="1200" b="1" dirty="0"/>
              <a:t>353,14</a:t>
            </a:r>
            <a:r>
              <a:rPr lang="ru-RU" sz="1200" dirty="0"/>
              <a:t> тыс. рублей, ремонт осветительной и силовой сети – </a:t>
            </a:r>
            <a:r>
              <a:rPr lang="ru-RU" sz="1200" b="1" dirty="0"/>
              <a:t>337,71</a:t>
            </a:r>
            <a:r>
              <a:rPr lang="ru-RU" sz="1200" dirty="0"/>
              <a:t> тыс. </a:t>
            </a:r>
            <a:r>
              <a:rPr lang="ru-RU" sz="1200" dirty="0" smtClean="0"/>
              <a:t>рублей.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31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6">
            <a:extLst>
              <a:ext uri="{FF2B5EF4-FFF2-40B4-BE49-F238E27FC236}">
                <a16:creationId xmlns:a16="http://schemas.microsoft.com/office/drawing/2014/main" id="{E7CE8066-2C50-4BDD-97C8-BBE761066BBC}"/>
              </a:ext>
            </a:extLst>
          </p:cNvPr>
          <p:cNvSpPr/>
          <p:nvPr/>
        </p:nvSpPr>
        <p:spPr>
          <a:xfrm rot="3600000" flipV="1">
            <a:off x="5690177" y="3001007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" name="Isosceles Triangle 6">
            <a:extLst>
              <a:ext uri="{FF2B5EF4-FFF2-40B4-BE49-F238E27FC236}">
                <a16:creationId xmlns:a16="http://schemas.microsoft.com/office/drawing/2014/main" id="{5AD76CAE-C774-491B-B466-ABE0E72B40BA}"/>
              </a:ext>
            </a:extLst>
          </p:cNvPr>
          <p:cNvSpPr/>
          <p:nvPr/>
        </p:nvSpPr>
        <p:spPr>
          <a:xfrm rot="18000000">
            <a:off x="5695815" y="5169343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E191D03-53A3-45E7-A6BF-D36C2FEAB066}"/>
              </a:ext>
            </a:extLst>
          </p:cNvPr>
          <p:cNvSpPr/>
          <p:nvPr/>
        </p:nvSpPr>
        <p:spPr>
          <a:xfrm>
            <a:off x="998874" y="4262375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7" name="Pentagon 34">
            <a:extLst>
              <a:ext uri="{FF2B5EF4-FFF2-40B4-BE49-F238E27FC236}">
                <a16:creationId xmlns:a16="http://schemas.microsoft.com/office/drawing/2014/main" id="{E04AA2DC-D97B-4894-BBC5-93BFC533AAAD}"/>
              </a:ext>
            </a:extLst>
          </p:cNvPr>
          <p:cNvSpPr/>
          <p:nvPr/>
        </p:nvSpPr>
        <p:spPr>
          <a:xfrm rot="10800000">
            <a:off x="4351539" y="4194559"/>
            <a:ext cx="1570374" cy="991548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" name="Isosceles Triangle 6">
            <a:extLst>
              <a:ext uri="{FF2B5EF4-FFF2-40B4-BE49-F238E27FC236}">
                <a16:creationId xmlns:a16="http://schemas.microsoft.com/office/drawing/2014/main" id="{8704D2E6-C029-41C0-AF86-31C444879ECF}"/>
              </a:ext>
            </a:extLst>
          </p:cNvPr>
          <p:cNvSpPr/>
          <p:nvPr/>
        </p:nvSpPr>
        <p:spPr>
          <a:xfrm rot="14400000" flipV="1">
            <a:off x="6186063" y="5169344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CFA824E4-74AA-4295-BC78-1AFE4A132058}"/>
              </a:ext>
            </a:extLst>
          </p:cNvPr>
          <p:cNvSpPr/>
          <p:nvPr/>
        </p:nvSpPr>
        <p:spPr>
          <a:xfrm flipV="1">
            <a:off x="6300831" y="4262375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0" name="Pentagon 37">
            <a:extLst>
              <a:ext uri="{FF2B5EF4-FFF2-40B4-BE49-F238E27FC236}">
                <a16:creationId xmlns:a16="http://schemas.microsoft.com/office/drawing/2014/main" id="{398E7196-C137-4119-8AA7-305C33D57361}"/>
              </a:ext>
            </a:extLst>
          </p:cNvPr>
          <p:cNvSpPr/>
          <p:nvPr/>
        </p:nvSpPr>
        <p:spPr>
          <a:xfrm flipV="1">
            <a:off x="6175591" y="4194560"/>
            <a:ext cx="1570374" cy="991548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1E682433-501A-4A36-960D-23DE6CBB5DEA}"/>
              </a:ext>
            </a:extLst>
          </p:cNvPr>
          <p:cNvSpPr/>
          <p:nvPr/>
        </p:nvSpPr>
        <p:spPr>
          <a:xfrm flipV="1">
            <a:off x="993235" y="2061102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2" name="Isosceles Triangle 6">
            <a:extLst>
              <a:ext uri="{FF2B5EF4-FFF2-40B4-BE49-F238E27FC236}">
                <a16:creationId xmlns:a16="http://schemas.microsoft.com/office/drawing/2014/main" id="{EB044BAF-A56B-41F6-9EF1-C7FD6F1F8476}"/>
              </a:ext>
            </a:extLst>
          </p:cNvPr>
          <p:cNvSpPr/>
          <p:nvPr/>
        </p:nvSpPr>
        <p:spPr>
          <a:xfrm rot="7200000">
            <a:off x="6180423" y="3001008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980189F1-9A3F-4534-B530-010EBFA915E4}"/>
              </a:ext>
            </a:extLst>
          </p:cNvPr>
          <p:cNvSpPr/>
          <p:nvPr/>
        </p:nvSpPr>
        <p:spPr>
          <a:xfrm>
            <a:off x="6295192" y="2061103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4" name="Pentagon 41">
            <a:extLst>
              <a:ext uri="{FF2B5EF4-FFF2-40B4-BE49-F238E27FC236}">
                <a16:creationId xmlns:a16="http://schemas.microsoft.com/office/drawing/2014/main" id="{E7F90C88-688C-48E0-9AE4-EB94B6AB5936}"/>
              </a:ext>
            </a:extLst>
          </p:cNvPr>
          <p:cNvSpPr/>
          <p:nvPr/>
        </p:nvSpPr>
        <p:spPr>
          <a:xfrm rot="10800000" flipV="1">
            <a:off x="4345899" y="3117370"/>
            <a:ext cx="1570374" cy="991548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5" name="Pentagon 42">
            <a:extLst>
              <a:ext uri="{FF2B5EF4-FFF2-40B4-BE49-F238E27FC236}">
                <a16:creationId xmlns:a16="http://schemas.microsoft.com/office/drawing/2014/main" id="{F0A45BF4-890D-4CBD-B601-20A4AD98193E}"/>
              </a:ext>
            </a:extLst>
          </p:cNvPr>
          <p:cNvSpPr/>
          <p:nvPr/>
        </p:nvSpPr>
        <p:spPr>
          <a:xfrm>
            <a:off x="6169953" y="3117371"/>
            <a:ext cx="1570374" cy="991548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DDA783-E799-4BEB-8559-8E861429B58F}"/>
              </a:ext>
            </a:extLst>
          </p:cNvPr>
          <p:cNvSpPr txBox="1"/>
          <p:nvPr/>
        </p:nvSpPr>
        <p:spPr>
          <a:xfrm>
            <a:off x="4830983" y="3115774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6000" b="1" dirty="0">
                <a:solidFill>
                  <a:schemeClr val="bg1"/>
                </a:solidFill>
                <a:cs typeface="Arial" pitchFamily="34" charset="0"/>
              </a:rPr>
              <a:t>С</a:t>
            </a:r>
            <a:endParaRPr lang="ko-KR" altLang="en-US" sz="6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43D021-343F-40DE-BA89-0DDB30ECE401}"/>
              </a:ext>
            </a:extLst>
          </p:cNvPr>
          <p:cNvSpPr txBox="1"/>
          <p:nvPr/>
        </p:nvSpPr>
        <p:spPr>
          <a:xfrm>
            <a:off x="6325160" y="3105829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6000" b="1" dirty="0">
                <a:solidFill>
                  <a:schemeClr val="bg1"/>
                </a:solidFill>
                <a:cs typeface="Arial" pitchFamily="34" charset="0"/>
              </a:rPr>
              <a:t>П</a:t>
            </a:r>
            <a:endParaRPr lang="ko-KR" altLang="en-US" sz="6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2DBDF1-2768-468E-8ABC-D837A2A075B8}"/>
              </a:ext>
            </a:extLst>
          </p:cNvPr>
          <p:cNvSpPr txBox="1"/>
          <p:nvPr/>
        </p:nvSpPr>
        <p:spPr>
          <a:xfrm>
            <a:off x="4968257" y="4178399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Arial" pitchFamily="34" charset="0"/>
              </a:rPr>
              <a:t>O</a:t>
            </a:r>
            <a:endParaRPr lang="ko-KR" altLang="en-US" sz="6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1CBD40-A81C-4EB3-8750-DDC95D1EFDCA}"/>
              </a:ext>
            </a:extLst>
          </p:cNvPr>
          <p:cNvSpPr txBox="1"/>
          <p:nvPr/>
        </p:nvSpPr>
        <p:spPr>
          <a:xfrm>
            <a:off x="6325160" y="4178399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Arial" pitchFamily="34" charset="0"/>
              </a:rPr>
              <a:t>T</a:t>
            </a:r>
            <a:endParaRPr lang="ko-KR" altLang="en-US" sz="6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C5F6CA-4137-411A-830C-101B73D9ECF7}"/>
              </a:ext>
            </a:extLst>
          </p:cNvPr>
          <p:cNvSpPr txBox="1"/>
          <p:nvPr/>
        </p:nvSpPr>
        <p:spPr>
          <a:xfrm>
            <a:off x="1175152" y="2016838"/>
            <a:ext cx="35932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учреждении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«Спортивно-оздоровительный комплекс стадион «Дружба»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работает </a:t>
            </a:r>
            <a:r>
              <a:rPr lang="ru-RU" sz="1600" b="1" dirty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проведено 21 мероприятие, число посетителей </a:t>
            </a:r>
            <a:r>
              <a:rPr lang="ru-RU" sz="1600" dirty="0" smtClean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4 000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бъем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на финансирование составил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7 948,36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496498-7BF6-4253-8BAE-39F8D958A6F7}"/>
              </a:ext>
            </a:extLst>
          </p:cNvPr>
          <p:cNvSpPr txBox="1"/>
          <p:nvPr/>
        </p:nvSpPr>
        <p:spPr>
          <a:xfrm>
            <a:off x="1249971" y="4262375"/>
            <a:ext cx="33239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бюджетном учреждении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«Физкультурно-оздоровительный комплекс»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</a:t>
            </a:r>
            <a:r>
              <a:rPr lang="ru-RU" sz="1600" b="1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проведено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мероприятия,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посетителей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dirty="0" smtClean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600" dirty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 Объем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на финансирование составил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33 551,85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F253C42-FEF6-4A86-A9D6-B5A4B069CBA7}"/>
              </a:ext>
            </a:extLst>
          </p:cNvPr>
          <p:cNvSpPr txBox="1"/>
          <p:nvPr/>
        </p:nvSpPr>
        <p:spPr>
          <a:xfrm>
            <a:off x="7609322" y="2259129"/>
            <a:ext cx="33837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учреждении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комплекс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«Горьковский»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</a:t>
            </a:r>
            <a:r>
              <a:rPr lang="ru-RU" sz="1600" b="1" dirty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600" dirty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проведено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мероприятий,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посетителей </a:t>
            </a:r>
            <a:r>
              <a:rPr lang="ru-RU" sz="1600" dirty="0" smtClean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1 500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бъем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на финансирование составил </a:t>
            </a:r>
            <a:r>
              <a:rPr lang="ru-RU" sz="16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8 998,26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341E23-06D4-4841-B719-6585B01F0AD7}"/>
              </a:ext>
            </a:extLst>
          </p:cNvPr>
          <p:cNvSpPr txBox="1"/>
          <p:nvPr/>
        </p:nvSpPr>
        <p:spPr>
          <a:xfrm>
            <a:off x="7532877" y="4294328"/>
            <a:ext cx="36012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учреждении 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Спортивно-оздоровительный комплекс «Юность»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работает </a:t>
            </a:r>
            <a:r>
              <a:rPr lang="en-US" sz="1600" b="1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600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проведено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мероприятие, число посетителей </a:t>
            </a:r>
            <a:r>
              <a:rPr lang="ru-RU" sz="1600" dirty="0" smtClean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600" dirty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 Объем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на финансирование составил 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9 928,06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ight Triangle 30">
            <a:extLst>
              <a:ext uri="{FF2B5EF4-FFF2-40B4-BE49-F238E27FC236}">
                <a16:creationId xmlns:a16="http://schemas.microsoft.com/office/drawing/2014/main" id="{F0BE880E-A1B2-441A-B69E-48CC871BCB90}"/>
              </a:ext>
            </a:extLst>
          </p:cNvPr>
          <p:cNvSpPr/>
          <p:nvPr/>
        </p:nvSpPr>
        <p:spPr>
          <a:xfrm rot="5400000">
            <a:off x="878289" y="1935428"/>
            <a:ext cx="914400" cy="91440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" name="Right Triangle 31">
            <a:extLst>
              <a:ext uri="{FF2B5EF4-FFF2-40B4-BE49-F238E27FC236}">
                <a16:creationId xmlns:a16="http://schemas.microsoft.com/office/drawing/2014/main" id="{76427FF4-F2E1-480A-9AF0-9115C3ADAC7A}"/>
              </a:ext>
            </a:extLst>
          </p:cNvPr>
          <p:cNvSpPr/>
          <p:nvPr/>
        </p:nvSpPr>
        <p:spPr>
          <a:xfrm rot="16200000">
            <a:off x="10314060" y="5496418"/>
            <a:ext cx="914400" cy="914400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4" name="Right Triangle 32">
            <a:extLst>
              <a:ext uri="{FF2B5EF4-FFF2-40B4-BE49-F238E27FC236}">
                <a16:creationId xmlns:a16="http://schemas.microsoft.com/office/drawing/2014/main" id="{EFEF72E6-193C-46B3-9D28-EA9EB62AA287}"/>
              </a:ext>
            </a:extLst>
          </p:cNvPr>
          <p:cNvSpPr/>
          <p:nvPr/>
        </p:nvSpPr>
        <p:spPr>
          <a:xfrm rot="10800000">
            <a:off x="10314060" y="1935428"/>
            <a:ext cx="914400" cy="91440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" name="Right Triangle 33">
            <a:extLst>
              <a:ext uri="{FF2B5EF4-FFF2-40B4-BE49-F238E27FC236}">
                <a16:creationId xmlns:a16="http://schemas.microsoft.com/office/drawing/2014/main" id="{06D22737-AF20-4D5D-B682-834C1B4205BC}"/>
              </a:ext>
            </a:extLst>
          </p:cNvPr>
          <p:cNvSpPr/>
          <p:nvPr/>
        </p:nvSpPr>
        <p:spPr>
          <a:xfrm>
            <a:off x="878289" y="5496418"/>
            <a:ext cx="914400" cy="91440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43D021-343F-40DE-BA89-0DDB30ECE401}"/>
              </a:ext>
            </a:extLst>
          </p:cNvPr>
          <p:cNvSpPr txBox="1"/>
          <p:nvPr/>
        </p:nvSpPr>
        <p:spPr>
          <a:xfrm>
            <a:off x="5589041" y="3466575"/>
            <a:ext cx="8125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8800" b="1" dirty="0" smtClean="0">
                <a:solidFill>
                  <a:srgbClr val="FF0000"/>
                </a:solidFill>
                <a:cs typeface="Arial" pitchFamily="34" charset="0"/>
              </a:rPr>
              <a:t>Р</a:t>
            </a:r>
            <a:endParaRPr lang="ko-KR" altLang="en-US" sz="88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9755" y="57591"/>
            <a:ext cx="3932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Учреждения спорта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18292" y="716986"/>
            <a:ext cx="4755415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524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на функционирование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спорта в </a:t>
            </a:r>
            <a:r>
              <a:rPr lang="ru-RU" sz="2400" b="1" dirty="0" smtClean="0">
                <a:solidFill>
                  <a:srgbClr val="2467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направлено </a:t>
            </a:r>
            <a:r>
              <a:rPr lang="ru-RU" sz="24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60 426,53 </a:t>
            </a:r>
            <a:r>
              <a:rPr lang="ru-RU" sz="2400" dirty="0" smtClean="0"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тыс. руб.</a:t>
            </a:r>
            <a:endParaRPr lang="ru-RU" sz="2400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95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233" y="5445294"/>
            <a:ext cx="2015767" cy="14334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69597" y="13133"/>
            <a:ext cx="65742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Социальное обеспечение населения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35910"/>
            <a:ext cx="9821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246732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Численность получателей мер социальной поддержки ветеранов труда Ставропольского края составляет </a:t>
            </a: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2 441 </a:t>
            </a:r>
            <a:r>
              <a:rPr lang="ru-RU" sz="1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расходы произведены на сумму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51 817,08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283964"/>
            <a:ext cx="90280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ED7D31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Численность реабилитированных лиц и лиц, признанных пострадавшими от политических репрессий, составляет </a:t>
            </a: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39 человек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расходы составили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788,11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845186"/>
            <a:ext cx="91864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Clr>
                <a:srgbClr val="2BBBC8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омпенсации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оплате жилищно-коммунальных услуг отдельным категориям граждан на сумму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45 850,00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руб. получили </a:t>
            </a: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3 582 человек</a:t>
            </a:r>
            <a:r>
              <a:rPr lang="ru-RU" sz="1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2413455"/>
            <a:ext cx="91864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1040 семей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получили выплаты ежемесячной денежной компенсации на каждого ребенка в возрасте до 18 лет многодетным семьям в сумме </a:t>
            </a: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34 310,85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  <a:r>
              <a:rPr lang="ru-RU" sz="1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915962"/>
            <a:ext cx="83121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FF9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Субсидии на оплату жилого помещения и коммунальных услуг получили </a:t>
            </a: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942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семьи в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сумме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18 019,29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300" y="3236176"/>
            <a:ext cx="83124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8EC83E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на проезд было выплачено </a:t>
            </a: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</a:t>
            </a:r>
            <a:r>
              <a:rPr lang="ru-RU" sz="1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студентам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сумме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107,84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3545320"/>
            <a:ext cx="11975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Относящиеся к категории малоимущих </a:t>
            </a: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390 </a:t>
            </a:r>
            <a:r>
              <a:rPr lang="ru-RU" sz="1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одиноко проживающих граждан, получили меры социальной поддержки на сумму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1 547,38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15122" y="3884230"/>
            <a:ext cx="12005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Денежные выплаты получили </a:t>
            </a:r>
            <a:r>
              <a:rPr lang="ru-RU" sz="1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415 </a:t>
            </a:r>
            <a:r>
              <a:rPr lang="ru-RU" sz="1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назначаемые в случае рождения третьего ребенка или последующих детей до достижения ребенком возраста трех лет, в сумме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57 008,22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за счет средств резервного фонда Правительства Российской Федерации –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10 636,77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тыс., рублей.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4282075"/>
            <a:ext cx="120053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ежемесячное пособие на ребенка выплачено на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3 970 </a:t>
            </a: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сумме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32 947,98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рублей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4626572"/>
            <a:ext cx="101997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115 граждан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награждённых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 "Почетный донор России" получили выплаты из средств федерального бюджета в сумме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1 834,04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-1" y="4906103"/>
            <a:ext cx="108421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получателей мер социальной поддержки ветеранов труда и тружеников тыла составляет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2 044 человек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сумму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42 606,10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рублей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5250600"/>
            <a:ext cx="108421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FF9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получателей выплат социального пособия на погребение составило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77 человек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сумму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533,04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pic>
        <p:nvPicPr>
          <p:cNvPr id="1026" name="Picture 2" descr="https://image.jimcdn.com/app/cms/image/transf/dimension=4096x4096:format=png/path/sc922fa24e7496c9f/image/if3c5b98b4113cbd6/version/1583221479/im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833" y="1524036"/>
            <a:ext cx="2880425" cy="149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0" y="5720167"/>
            <a:ext cx="108421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 получили дополнительные меры социальной поддержки в виде дополнительной компенсации расходов на оплату жилых помещений и коммунальных услуг участникам, инвалидам Великой Отечественной войны и бывшим несовершеннолетним узникам фашизма в сумме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279,26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рублей;</a:t>
            </a:r>
          </a:p>
          <a:p>
            <a:pPr marL="285750" indent="-285750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87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7455" y="1084920"/>
            <a:ext cx="116876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FF9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отдельным категориям граждан оплаты взноса на капитальный ремонт общего имущества в многоквартирном доме выплачена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116 </a:t>
            </a: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1200" b="1" dirty="0"/>
              <a:t>302,59</a:t>
            </a:r>
            <a:r>
              <a:rPr lang="ru-RU" dirty="0"/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7456" y="396959"/>
            <a:ext cx="11687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выплата ежегодной денежной компенсации многодетным семьям на каждого из детей не старше 18 лет, обучающихся в общеобразовательных организациях, на приобретение комплекта школьной одежды, спортивной одежды и обуви, и школьных письменных принадлежностей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844 получателям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9 447,05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7455" y="1645397"/>
            <a:ext cx="116876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выплата денежной компенсации семьям, в которых в период с 1 января 2011 года по 31 декабря 2015 года родился третий или последующий ребенок произведена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57,67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7455" y="2195495"/>
            <a:ext cx="116876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ежегодная денежная выплата гражданам Российской Федерации, не достигшим совершеннолетия на 3 сентября 1945 года и постоянно проживающим на территории Ставропольского края выплачена на сумму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20 420,02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2 878</a:t>
            </a: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человекам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7454" y="2720735"/>
            <a:ext cx="116876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человеком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доплата к пенсии гражданам, ставшим инвалидами при исполнении служебных обязанностей в районах боевых действий и семьям погибших ветеранов боевых действий на сумму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33,52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 рублей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295" y="4614469"/>
            <a:ext cx="5802283" cy="21613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24" y="4660606"/>
            <a:ext cx="2742465" cy="197962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27453" y="3194235"/>
            <a:ext cx="11687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денежная выплата на ребенка в возрасте от трех до семи лет включительно произведены выплаты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1 986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заявителям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сумме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204 673,07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руб., за счет средств резервного фонда Правительства Российской Федерации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26 777,84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7451" y="4064978"/>
            <a:ext cx="116876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жителя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социальную политику составляют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10 920,06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7452" y="3678238"/>
            <a:ext cx="116876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106 социальных контрактов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заключено на оказание государственной социальной помощи на основании социального контракта отдельным категориям граждан в сумме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13 512,12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62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"/>
          <p:cNvGrpSpPr/>
          <p:nvPr/>
        </p:nvGrpSpPr>
        <p:grpSpPr>
          <a:xfrm>
            <a:off x="293766" y="2415981"/>
            <a:ext cx="3073621" cy="3072341"/>
            <a:chOff x="5240941" y="1151212"/>
            <a:chExt cx="2856309" cy="2855119"/>
          </a:xfrm>
        </p:grpSpPr>
        <p:sp>
          <p:nvSpPr>
            <p:cNvPr id="5" name="椭圆 2"/>
            <p:cNvSpPr/>
            <p:nvPr/>
          </p:nvSpPr>
          <p:spPr bwMode="auto">
            <a:xfrm>
              <a:off x="5240941" y="1151212"/>
              <a:ext cx="2856309" cy="285511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3"/>
            <p:cNvSpPr/>
            <p:nvPr/>
          </p:nvSpPr>
          <p:spPr bwMode="auto">
            <a:xfrm>
              <a:off x="5260038" y="1309932"/>
              <a:ext cx="2726562" cy="2639377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 w="6350">
              <a:noFill/>
            </a:ln>
            <a:effectLst>
              <a:innerShdw blurRad="190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弧形 4"/>
          <p:cNvSpPr/>
          <p:nvPr/>
        </p:nvSpPr>
        <p:spPr>
          <a:xfrm rot="5400000">
            <a:off x="-267005" y="2043627"/>
            <a:ext cx="4224469" cy="4224469"/>
          </a:xfrm>
          <a:prstGeom prst="arc">
            <a:avLst>
              <a:gd name="adj1" fmla="val 10885653"/>
              <a:gd name="adj2" fmla="val 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椭圆 5"/>
          <p:cNvSpPr/>
          <p:nvPr/>
        </p:nvSpPr>
        <p:spPr bwMode="auto">
          <a:xfrm>
            <a:off x="2517305" y="1973065"/>
            <a:ext cx="355621" cy="35569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6"/>
          <p:cNvSpPr/>
          <p:nvPr/>
        </p:nvSpPr>
        <p:spPr bwMode="auto">
          <a:xfrm>
            <a:off x="3573422" y="2981953"/>
            <a:ext cx="355621" cy="35569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7"/>
          <p:cNvSpPr/>
          <p:nvPr/>
        </p:nvSpPr>
        <p:spPr bwMode="auto">
          <a:xfrm>
            <a:off x="3601843" y="4642477"/>
            <a:ext cx="355621" cy="35569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8"/>
          <p:cNvSpPr/>
          <p:nvPr/>
        </p:nvSpPr>
        <p:spPr bwMode="auto">
          <a:xfrm>
            <a:off x="2517305" y="5872365"/>
            <a:ext cx="355621" cy="35569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圆角矩形 9"/>
          <p:cNvSpPr/>
          <p:nvPr/>
        </p:nvSpPr>
        <p:spPr bwMode="auto">
          <a:xfrm flipH="1">
            <a:off x="4250144" y="1466960"/>
            <a:ext cx="5184576" cy="817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TextBox 72"/>
          <p:cNvSpPr txBox="1"/>
          <p:nvPr/>
        </p:nvSpPr>
        <p:spPr bwMode="auto">
          <a:xfrm>
            <a:off x="4858406" y="1373351"/>
            <a:ext cx="40446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 учреждений общего образования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составила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33 397,13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месяц, что выше уровня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года на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19,4%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圆角矩形 12"/>
          <p:cNvSpPr/>
          <p:nvPr/>
        </p:nvSpPr>
        <p:spPr bwMode="auto">
          <a:xfrm flipH="1">
            <a:off x="5018230" y="2891880"/>
            <a:ext cx="5184576" cy="817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TextBox 72"/>
          <p:cNvSpPr txBox="1"/>
          <p:nvPr/>
        </p:nvSpPr>
        <p:spPr bwMode="auto">
          <a:xfrm>
            <a:off x="5390031" y="2752085"/>
            <a:ext cx="404468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 дошкольных образовательных учреждений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составила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31 110,32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рублей в месяц , что выше уровня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года на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22,9%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圆角矩形 15"/>
          <p:cNvSpPr/>
          <p:nvPr/>
        </p:nvSpPr>
        <p:spPr bwMode="auto">
          <a:xfrm flipH="1">
            <a:off x="5018230" y="4316804"/>
            <a:ext cx="5184576" cy="817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TextBox 72"/>
          <p:cNvSpPr txBox="1"/>
          <p:nvPr/>
        </p:nvSpPr>
        <p:spPr bwMode="auto">
          <a:xfrm>
            <a:off x="5442622" y="4243681"/>
            <a:ext cx="40446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 дополнительного образования дете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составила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34 930,84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месяц, что выше уровня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года на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19,5%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圆角矩形 18"/>
          <p:cNvSpPr/>
          <p:nvPr/>
        </p:nvSpPr>
        <p:spPr bwMode="auto">
          <a:xfrm flipH="1">
            <a:off x="4250144" y="5741724"/>
            <a:ext cx="5184576" cy="817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extBox 72"/>
          <p:cNvSpPr txBox="1"/>
          <p:nvPr/>
        </p:nvSpPr>
        <p:spPr bwMode="auto">
          <a:xfrm>
            <a:off x="4841511" y="5762893"/>
            <a:ext cx="40446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Работников учреждений культуры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составила         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30 598,10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месяц, что выше уровня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года на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12,6%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组合 21"/>
          <p:cNvGrpSpPr/>
          <p:nvPr/>
        </p:nvGrpSpPr>
        <p:grpSpPr>
          <a:xfrm>
            <a:off x="3615350" y="1275541"/>
            <a:ext cx="1200000" cy="1200000"/>
            <a:chOff x="3379310" y="859895"/>
            <a:chExt cx="900000" cy="900000"/>
          </a:xfrm>
        </p:grpSpPr>
        <p:sp>
          <p:nvSpPr>
            <p:cNvPr id="27" name="MH_Other_2"/>
            <p:cNvSpPr/>
            <p:nvPr>
              <p:custDataLst>
                <p:tags r:id="rId7"/>
              </p:custDataLst>
            </p:nvPr>
          </p:nvSpPr>
          <p:spPr>
            <a:xfrm>
              <a:off x="3379310" y="859895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KSO_Shape"/>
            <p:cNvSpPr>
              <a:spLocks noChangeAspect="1"/>
            </p:cNvSpPr>
            <p:nvPr/>
          </p:nvSpPr>
          <p:spPr bwMode="auto">
            <a:xfrm>
              <a:off x="3623035" y="1140119"/>
              <a:ext cx="374451" cy="358602"/>
            </a:xfrm>
            <a:custGeom>
              <a:avLst/>
              <a:gdLst>
                <a:gd name="T0" fmla="*/ 803970 w 12269552"/>
                <a:gd name="T1" fmla="*/ 262762 h 11753851"/>
                <a:gd name="T2" fmla="*/ 1171916 w 12269552"/>
                <a:gd name="T3" fmla="*/ 262762 h 11753851"/>
                <a:gd name="T4" fmla="*/ 1241319 w 12269552"/>
                <a:gd name="T5" fmla="*/ 290855 h 11753851"/>
                <a:gd name="T6" fmla="*/ 1475966 w 12269552"/>
                <a:gd name="T7" fmla="*/ 525518 h 11753851"/>
                <a:gd name="T8" fmla="*/ 1670404 w 12269552"/>
                <a:gd name="T9" fmla="*/ 331067 h 11753851"/>
                <a:gd name="T10" fmla="*/ 1721079 w 12269552"/>
                <a:gd name="T11" fmla="*/ 312889 h 11753851"/>
                <a:gd name="T12" fmla="*/ 1800397 w 12269552"/>
                <a:gd name="T13" fmla="*/ 391661 h 11753851"/>
                <a:gd name="T14" fmla="*/ 1782220 w 12269552"/>
                <a:gd name="T15" fmla="*/ 441238 h 11753851"/>
                <a:gd name="T16" fmla="*/ 1547572 w 12269552"/>
                <a:gd name="T17" fmla="*/ 678105 h 11753851"/>
                <a:gd name="T18" fmla="*/ 1419232 w 12269552"/>
                <a:gd name="T19" fmla="*/ 688571 h 11753851"/>
                <a:gd name="T20" fmla="*/ 1275469 w 12269552"/>
                <a:gd name="T21" fmla="*/ 544247 h 11753851"/>
                <a:gd name="T22" fmla="*/ 1050185 w 12269552"/>
                <a:gd name="T23" fmla="*/ 804250 h 11753851"/>
                <a:gd name="T24" fmla="*/ 1256190 w 12269552"/>
                <a:gd name="T25" fmla="*/ 1010268 h 11753851"/>
                <a:gd name="T26" fmla="*/ 1274918 w 12269552"/>
                <a:gd name="T27" fmla="*/ 1130905 h 11753851"/>
                <a:gd name="T28" fmla="*/ 1159247 w 12269552"/>
                <a:gd name="T29" fmla="*/ 1646503 h 11753851"/>
                <a:gd name="T30" fmla="*/ 1063405 w 12269552"/>
                <a:gd name="T31" fmla="*/ 1724724 h 11753851"/>
                <a:gd name="T32" fmla="*/ 965360 w 12269552"/>
                <a:gd name="T33" fmla="*/ 1626672 h 11753851"/>
                <a:gd name="T34" fmla="*/ 968114 w 12269552"/>
                <a:gd name="T35" fmla="*/ 1601884 h 11753851"/>
                <a:gd name="T36" fmla="*/ 1063405 w 12269552"/>
                <a:gd name="T37" fmla="*/ 1179380 h 11753851"/>
                <a:gd name="T38" fmla="*/ 828757 w 12269552"/>
                <a:gd name="T39" fmla="*/ 951327 h 11753851"/>
                <a:gd name="T40" fmla="*/ 627709 w 12269552"/>
                <a:gd name="T41" fmla="*/ 1176075 h 11753851"/>
                <a:gd name="T42" fmla="*/ 508182 w 12269552"/>
                <a:gd name="T43" fmla="*/ 1213533 h 11753851"/>
                <a:gd name="T44" fmla="*/ 100027 w 12269552"/>
                <a:gd name="T45" fmla="*/ 1214084 h 11753851"/>
                <a:gd name="T46" fmla="*/ 2533 w 12269552"/>
                <a:gd name="T47" fmla="*/ 1137515 h 11753851"/>
                <a:gd name="T48" fmla="*/ 75791 w 12269552"/>
                <a:gd name="T49" fmla="*/ 1020735 h 11753851"/>
                <a:gd name="T50" fmla="*/ 100578 w 12269552"/>
                <a:gd name="T51" fmla="*/ 1018531 h 11753851"/>
                <a:gd name="T52" fmla="*/ 451999 w 12269552"/>
                <a:gd name="T53" fmla="*/ 1019633 h 11753851"/>
                <a:gd name="T54" fmla="*/ 971969 w 12269552"/>
                <a:gd name="T55" fmla="*/ 417001 h 11753851"/>
                <a:gd name="T56" fmla="*/ 835918 w 12269552"/>
                <a:gd name="T57" fmla="*/ 416450 h 11753851"/>
                <a:gd name="T58" fmla="*/ 599617 w 12269552"/>
                <a:gd name="T59" fmla="*/ 689122 h 11753851"/>
                <a:gd name="T60" fmla="*/ 541231 w 12269552"/>
                <a:gd name="T61" fmla="*/ 716664 h 11753851"/>
                <a:gd name="T62" fmla="*/ 464667 w 12269552"/>
                <a:gd name="T63" fmla="*/ 640647 h 11753851"/>
                <a:gd name="T64" fmla="*/ 490556 w 12269552"/>
                <a:gd name="T65" fmla="*/ 583358 h 11753851"/>
                <a:gd name="T66" fmla="*/ 745033 w 12269552"/>
                <a:gd name="T67" fmla="*/ 290304 h 11753851"/>
                <a:gd name="T68" fmla="*/ 803970 w 12269552"/>
                <a:gd name="T69" fmla="*/ 262762 h 11753851"/>
                <a:gd name="T70" fmla="*/ 1357685 w 12269552"/>
                <a:gd name="T71" fmla="*/ 0 h 11753851"/>
                <a:gd name="T72" fmla="*/ 1509449 w 12269552"/>
                <a:gd name="T73" fmla="*/ 151764 h 11753851"/>
                <a:gd name="T74" fmla="*/ 1357685 w 12269552"/>
                <a:gd name="T75" fmla="*/ 303527 h 11753851"/>
                <a:gd name="T76" fmla="*/ 1205921 w 12269552"/>
                <a:gd name="T77" fmla="*/ 151764 h 11753851"/>
                <a:gd name="T78" fmla="*/ 1357685 w 12269552"/>
                <a:gd name="T79" fmla="*/ 0 h 1175385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269552" h="11753851">
                  <a:moveTo>
                    <a:pt x="5478990" y="1790700"/>
                  </a:moveTo>
                  <a:cubicBezTo>
                    <a:pt x="7986505" y="1790700"/>
                    <a:pt x="7986505" y="1790700"/>
                    <a:pt x="7986505" y="1790700"/>
                  </a:cubicBezTo>
                  <a:cubicBezTo>
                    <a:pt x="8170440" y="1790700"/>
                    <a:pt x="8335605" y="1862026"/>
                    <a:pt x="8459480" y="1982155"/>
                  </a:cubicBezTo>
                  <a:cubicBezTo>
                    <a:pt x="10058584" y="3581364"/>
                    <a:pt x="10058584" y="3581364"/>
                    <a:pt x="10058584" y="3581364"/>
                  </a:cubicBezTo>
                  <a:cubicBezTo>
                    <a:pt x="11383663" y="2256197"/>
                    <a:pt x="11383663" y="2256197"/>
                    <a:pt x="11383663" y="2256197"/>
                  </a:cubicBezTo>
                  <a:cubicBezTo>
                    <a:pt x="11477507" y="2177363"/>
                    <a:pt x="11597628" y="2132315"/>
                    <a:pt x="11729010" y="2132315"/>
                  </a:cubicBezTo>
                  <a:cubicBezTo>
                    <a:pt x="12029311" y="2132315"/>
                    <a:pt x="12269552" y="2372572"/>
                    <a:pt x="12269552" y="2669139"/>
                  </a:cubicBezTo>
                  <a:cubicBezTo>
                    <a:pt x="12269552" y="2796776"/>
                    <a:pt x="12220753" y="2916904"/>
                    <a:pt x="12145678" y="3007000"/>
                  </a:cubicBezTo>
                  <a:cubicBezTo>
                    <a:pt x="10546573" y="4621226"/>
                    <a:pt x="10546573" y="4621226"/>
                    <a:pt x="10546573" y="4621226"/>
                  </a:cubicBezTo>
                  <a:cubicBezTo>
                    <a:pt x="10062338" y="5105494"/>
                    <a:pt x="9671946" y="4692552"/>
                    <a:pt x="9671946" y="4692552"/>
                  </a:cubicBezTo>
                  <a:cubicBezTo>
                    <a:pt x="8692213" y="3709001"/>
                    <a:pt x="8692213" y="3709001"/>
                    <a:pt x="8692213" y="3709001"/>
                  </a:cubicBezTo>
                  <a:cubicBezTo>
                    <a:pt x="7156923" y="5480895"/>
                    <a:pt x="7156923" y="5480895"/>
                    <a:pt x="7156923" y="5480895"/>
                  </a:cubicBezTo>
                  <a:cubicBezTo>
                    <a:pt x="8560831" y="6884896"/>
                    <a:pt x="8560831" y="6884896"/>
                    <a:pt x="8560831" y="6884896"/>
                  </a:cubicBezTo>
                  <a:cubicBezTo>
                    <a:pt x="8560831" y="6884896"/>
                    <a:pt x="8857379" y="7158939"/>
                    <a:pt x="8688459" y="7707025"/>
                  </a:cubicBezTo>
                  <a:cubicBezTo>
                    <a:pt x="7900169" y="11220781"/>
                    <a:pt x="7900169" y="11220781"/>
                    <a:pt x="7900169" y="11220781"/>
                  </a:cubicBezTo>
                  <a:cubicBezTo>
                    <a:pt x="7840108" y="11524856"/>
                    <a:pt x="7569837" y="11753851"/>
                    <a:pt x="7247013" y="11753851"/>
                  </a:cubicBezTo>
                  <a:cubicBezTo>
                    <a:pt x="6879144" y="11753851"/>
                    <a:pt x="6578843" y="11453530"/>
                    <a:pt x="6578843" y="11085637"/>
                  </a:cubicBezTo>
                  <a:cubicBezTo>
                    <a:pt x="6578843" y="11025572"/>
                    <a:pt x="6586351" y="10969262"/>
                    <a:pt x="6597612" y="10916706"/>
                  </a:cubicBezTo>
                  <a:cubicBezTo>
                    <a:pt x="7247013" y="8037378"/>
                    <a:pt x="7247013" y="8037378"/>
                    <a:pt x="7247013" y="8037378"/>
                  </a:cubicBezTo>
                  <a:cubicBezTo>
                    <a:pt x="5647909" y="6483216"/>
                    <a:pt x="5647909" y="6483216"/>
                    <a:pt x="5647909" y="6483216"/>
                  </a:cubicBezTo>
                  <a:cubicBezTo>
                    <a:pt x="4277784" y="8014854"/>
                    <a:pt x="4277784" y="8014854"/>
                    <a:pt x="4277784" y="8014854"/>
                  </a:cubicBezTo>
                  <a:cubicBezTo>
                    <a:pt x="4277784" y="8014854"/>
                    <a:pt x="4056312" y="8288897"/>
                    <a:pt x="3463217" y="8270127"/>
                  </a:cubicBezTo>
                  <a:cubicBezTo>
                    <a:pt x="681676" y="8273881"/>
                    <a:pt x="681676" y="8273881"/>
                    <a:pt x="681676" y="8273881"/>
                  </a:cubicBezTo>
                  <a:cubicBezTo>
                    <a:pt x="370114" y="8277635"/>
                    <a:pt x="88581" y="8067410"/>
                    <a:pt x="17260" y="7752073"/>
                  </a:cubicBezTo>
                  <a:cubicBezTo>
                    <a:pt x="-65323" y="7391688"/>
                    <a:pt x="156149" y="7038811"/>
                    <a:pt x="516511" y="6956222"/>
                  </a:cubicBezTo>
                  <a:cubicBezTo>
                    <a:pt x="572817" y="6944960"/>
                    <a:pt x="629124" y="6941206"/>
                    <a:pt x="685430" y="6941206"/>
                  </a:cubicBezTo>
                  <a:cubicBezTo>
                    <a:pt x="3080333" y="6948714"/>
                    <a:pt x="3080333" y="6948714"/>
                    <a:pt x="3080333" y="6948714"/>
                  </a:cubicBezTo>
                  <a:cubicBezTo>
                    <a:pt x="6623888" y="2841824"/>
                    <a:pt x="6623888" y="2841824"/>
                    <a:pt x="6623888" y="2841824"/>
                  </a:cubicBezTo>
                  <a:lnTo>
                    <a:pt x="5696708" y="2838070"/>
                  </a:lnTo>
                  <a:cubicBezTo>
                    <a:pt x="4086342" y="4696306"/>
                    <a:pt x="4086342" y="4696306"/>
                    <a:pt x="4086342" y="4696306"/>
                  </a:cubicBezTo>
                  <a:cubicBezTo>
                    <a:pt x="3992498" y="4812681"/>
                    <a:pt x="3849855" y="4884007"/>
                    <a:pt x="3688443" y="4884007"/>
                  </a:cubicBezTo>
                  <a:cubicBezTo>
                    <a:pt x="3399403" y="4884007"/>
                    <a:pt x="3166669" y="4651258"/>
                    <a:pt x="3166669" y="4365953"/>
                  </a:cubicBezTo>
                  <a:cubicBezTo>
                    <a:pt x="3166669" y="4208284"/>
                    <a:pt x="3234237" y="4069386"/>
                    <a:pt x="3343097" y="3975536"/>
                  </a:cubicBezTo>
                  <a:cubicBezTo>
                    <a:pt x="5077337" y="1978401"/>
                    <a:pt x="5077337" y="1978401"/>
                    <a:pt x="5077337" y="1978401"/>
                  </a:cubicBezTo>
                  <a:cubicBezTo>
                    <a:pt x="5171181" y="1862026"/>
                    <a:pt x="5313824" y="1790700"/>
                    <a:pt x="5478990" y="1790700"/>
                  </a:cubicBezTo>
                  <a:close/>
                  <a:moveTo>
                    <a:pt x="9252509" y="0"/>
                  </a:moveTo>
                  <a:cubicBezTo>
                    <a:pt x="9823713" y="0"/>
                    <a:pt x="10286766" y="463053"/>
                    <a:pt x="10286766" y="1034257"/>
                  </a:cubicBezTo>
                  <a:cubicBezTo>
                    <a:pt x="10286766" y="1605461"/>
                    <a:pt x="9823713" y="2068514"/>
                    <a:pt x="9252509" y="2068514"/>
                  </a:cubicBezTo>
                  <a:cubicBezTo>
                    <a:pt x="8681305" y="2068514"/>
                    <a:pt x="8218252" y="1605461"/>
                    <a:pt x="8218252" y="1034257"/>
                  </a:cubicBezTo>
                  <a:cubicBezTo>
                    <a:pt x="8218252" y="463053"/>
                    <a:pt x="8681305" y="0"/>
                    <a:pt x="92525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0" name="组合 27"/>
          <p:cNvGrpSpPr/>
          <p:nvPr/>
        </p:nvGrpSpPr>
        <p:grpSpPr>
          <a:xfrm>
            <a:off x="4270980" y="2679368"/>
            <a:ext cx="1200000" cy="1200000"/>
            <a:chOff x="4229236" y="3968984"/>
            <a:chExt cx="792000" cy="792000"/>
          </a:xfrm>
        </p:grpSpPr>
        <p:sp>
          <p:nvSpPr>
            <p:cNvPr id="32" name="MH_Other_2"/>
            <p:cNvSpPr/>
            <p:nvPr>
              <p:custDataLst>
                <p:tags r:id="rId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MH_Title_1"/>
            <p:cNvSpPr/>
            <p:nvPr>
              <p:custDataLst>
                <p:tags r:id="rId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2"/>
          <p:cNvGrpSpPr/>
          <p:nvPr/>
        </p:nvGrpSpPr>
        <p:grpSpPr>
          <a:xfrm>
            <a:off x="4270980" y="4106308"/>
            <a:ext cx="1200000" cy="1200000"/>
            <a:chOff x="4229236" y="3968984"/>
            <a:chExt cx="792000" cy="792000"/>
          </a:xfrm>
        </p:grpSpPr>
        <p:sp>
          <p:nvSpPr>
            <p:cNvPr id="37" name="MH_Other_2"/>
            <p:cNvSpPr/>
            <p:nvPr>
              <p:custDataLst>
                <p:tags r:id="rId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MH_Title_1"/>
            <p:cNvSpPr/>
            <p:nvPr>
              <p:custDataLst>
                <p:tags r:id="rId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40" name="组合 37"/>
          <p:cNvGrpSpPr/>
          <p:nvPr/>
        </p:nvGrpSpPr>
        <p:grpSpPr>
          <a:xfrm>
            <a:off x="3615350" y="5513499"/>
            <a:ext cx="1200000" cy="1200000"/>
            <a:chOff x="4229236" y="3968984"/>
            <a:chExt cx="792000" cy="792000"/>
          </a:xfrm>
        </p:grpSpPr>
        <p:sp>
          <p:nvSpPr>
            <p:cNvPr id="42" name="MH_Other_2"/>
            <p:cNvSpPr/>
            <p:nvPr>
              <p:custDataLst>
                <p:tags r:id="rId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MH_Title_1"/>
            <p:cNvSpPr/>
            <p:nvPr>
              <p:custDataLst>
                <p:tags r:id="rId2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E48E0CCD-0F62-4CF6-8133-13F94AFF6DDD}"/>
              </a:ext>
            </a:extLst>
          </p:cNvPr>
          <p:cNvSpPr/>
          <p:nvPr/>
        </p:nvSpPr>
        <p:spPr>
          <a:xfrm>
            <a:off x="2517305" y="-38564"/>
            <a:ext cx="794554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Заработная плата</a:t>
            </a:r>
          </a:p>
          <a:p>
            <a:r>
              <a:rPr lang="ru-RU" sz="1600" dirty="0">
                <a:latin typeface="Segoe Print" panose="02000600000000000000" pitchFamily="2" charset="0"/>
              </a:rPr>
              <a:t>в соответствии с Указом Президента Российской Федерации от 7 мая 2012 года № 597 «О мероприятиях по реализации государственной социальной политики»</a:t>
            </a:r>
            <a:endParaRPr lang="ru-RU" sz="1600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636" y="1410113"/>
            <a:ext cx="919428" cy="919428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415" y="2863540"/>
            <a:ext cx="831656" cy="83165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889" y="4288654"/>
            <a:ext cx="815560" cy="815560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992" y="5662963"/>
            <a:ext cx="901072" cy="90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9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/>
      <p:bldP spid="18" grpId="0" animBg="1"/>
      <p:bldP spid="19" grpId="0"/>
      <p:bldP spid="21" grpId="0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5365753" y="1256758"/>
            <a:ext cx="1414463" cy="1225550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365753" y="2482312"/>
            <a:ext cx="1414463" cy="1044575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595939" y="2301337"/>
            <a:ext cx="954088" cy="365125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solidFill>
            <a:srgbClr val="2BBB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2BBBC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316617" y="3505389"/>
            <a:ext cx="1414463" cy="1046162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5595939" y="3347499"/>
            <a:ext cx="954088" cy="363537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FF66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341185" y="4508958"/>
            <a:ext cx="1414463" cy="1228725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595939" y="4392074"/>
            <a:ext cx="954088" cy="365125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5B9B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" name="组合 27"/>
          <p:cNvGrpSpPr/>
          <p:nvPr/>
        </p:nvGrpSpPr>
        <p:grpSpPr>
          <a:xfrm>
            <a:off x="5743531" y="2756948"/>
            <a:ext cx="561428" cy="426575"/>
            <a:chOff x="4268086" y="4221191"/>
            <a:chExt cx="509646" cy="387231"/>
          </a:xfrm>
          <a:solidFill>
            <a:srgbClr val="18478F"/>
          </a:solidFill>
        </p:grpSpPr>
        <p:sp>
          <p:nvSpPr>
            <p:cNvPr id="15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28004" y="2457322"/>
            <a:ext cx="2731577" cy="1107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187593"/>
            <a:r>
              <a:rPr lang="ru-RU" altLang="zh-CN" sz="1599" dirty="0" smtClean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Основные характеристики бюджета</a:t>
            </a:r>
            <a:endParaRPr lang="en-US" altLang="zh-CN" sz="1599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 </a:t>
            </a:r>
            <a:endParaRPr lang="ru-RU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775636" y="1718165"/>
            <a:ext cx="2979036" cy="615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187593"/>
            <a:r>
              <a:rPr lang="ru-RU" altLang="zh-CN" sz="1599" dirty="0" smtClean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Основные понятия</a:t>
            </a:r>
            <a:endParaRPr lang="en-US" altLang="zh-CN" sz="1599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 </a:t>
            </a:r>
            <a:endParaRPr lang="ru-RU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283707" y="4899292"/>
            <a:ext cx="2731577" cy="33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187593"/>
            <a:r>
              <a:rPr lang="ru-RU" altLang="zh-CN" sz="1599" dirty="0" smtClean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Расходы бюджета</a:t>
            </a:r>
            <a:endParaRPr lang="en-US" altLang="zh-CN" sz="1599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776452" y="3859257"/>
            <a:ext cx="2807349" cy="33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187593"/>
            <a:r>
              <a:rPr lang="ru-RU" altLang="zh-CN" sz="1599" dirty="0" smtClean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Доходы бюджета</a:t>
            </a:r>
            <a:endParaRPr lang="en-US" altLang="zh-CN" sz="1599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椭圆 1"/>
          <p:cNvSpPr/>
          <p:nvPr/>
        </p:nvSpPr>
        <p:spPr>
          <a:xfrm>
            <a:off x="4937843" y="1806923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椭圆 40"/>
          <p:cNvSpPr/>
          <p:nvPr/>
        </p:nvSpPr>
        <p:spPr>
          <a:xfrm>
            <a:off x="7049228" y="2845704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椭圆 41"/>
          <p:cNvSpPr/>
          <p:nvPr/>
        </p:nvSpPr>
        <p:spPr>
          <a:xfrm>
            <a:off x="4937843" y="3950277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椭圆 42"/>
          <p:cNvSpPr/>
          <p:nvPr/>
        </p:nvSpPr>
        <p:spPr>
          <a:xfrm>
            <a:off x="7049228" y="4989058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0696" y="193685"/>
            <a:ext cx="8855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Segoe Print" panose="02000600000000000000" pitchFamily="2" charset="0"/>
                <a:cs typeface="Times New Roman" panose="02020603050405020304" pitchFamily="18" charset="0"/>
              </a:rPr>
              <a:t>Структура отчета об исполнении бюджета</a:t>
            </a:r>
            <a:endParaRPr lang="ru-RU" sz="2800" dirty="0">
              <a:solidFill>
                <a:schemeClr val="accent2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444" y="1476007"/>
            <a:ext cx="1023403" cy="60608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531" y="3735725"/>
            <a:ext cx="582611" cy="58908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318" y="4824463"/>
            <a:ext cx="1268823" cy="8984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107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New Road - 427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301" y="-687165"/>
            <a:ext cx="10340646" cy="5816613"/>
          </a:xfrm>
          <a:prstGeom prst="rect">
            <a:avLst/>
          </a:prstGeom>
        </p:spPr>
      </p:pic>
      <p:sp>
        <p:nvSpPr>
          <p:cNvPr id="18" name="Полилиния 17"/>
          <p:cNvSpPr/>
          <p:nvPr/>
        </p:nvSpPr>
        <p:spPr>
          <a:xfrm>
            <a:off x="-165601" y="-445208"/>
            <a:ext cx="12192000" cy="6775373"/>
          </a:xfrm>
          <a:custGeom>
            <a:avLst/>
            <a:gdLst>
              <a:gd name="connsiteX0" fmla="*/ 0 w 12192000"/>
              <a:gd name="connsiteY0" fmla="*/ 0 h 6775373"/>
              <a:gd name="connsiteX1" fmla="*/ 12192000 w 12192000"/>
              <a:gd name="connsiteY1" fmla="*/ 0 h 6775373"/>
              <a:gd name="connsiteX2" fmla="*/ 12192000 w 12192000"/>
              <a:gd name="connsiteY2" fmla="*/ 964733 h 6775373"/>
              <a:gd name="connsiteX3" fmla="*/ 12146400 w 12192000"/>
              <a:gd name="connsiteY3" fmla="*/ 939982 h 6775373"/>
              <a:gd name="connsiteX4" fmla="*/ 12017000 w 12192000"/>
              <a:gd name="connsiteY4" fmla="*/ 913857 h 6775373"/>
              <a:gd name="connsiteX5" fmla="*/ 11728753 w 12192000"/>
              <a:gd name="connsiteY5" fmla="*/ 913857 h 6775373"/>
              <a:gd name="connsiteX6" fmla="*/ 11728753 w 12192000"/>
              <a:gd name="connsiteY6" fmla="*/ 649542 h 6775373"/>
              <a:gd name="connsiteX7" fmla="*/ 11251348 w 12192000"/>
              <a:gd name="connsiteY7" fmla="*/ 172137 h 6775373"/>
              <a:gd name="connsiteX8" fmla="*/ 9341784 w 12192000"/>
              <a:gd name="connsiteY8" fmla="*/ 172137 h 6775373"/>
              <a:gd name="connsiteX9" fmla="*/ 8864379 w 12192000"/>
              <a:gd name="connsiteY9" fmla="*/ 649542 h 6775373"/>
              <a:gd name="connsiteX10" fmla="*/ 8864379 w 12192000"/>
              <a:gd name="connsiteY10" fmla="*/ 913857 h 6775373"/>
              <a:gd name="connsiteX11" fmla="*/ 1413583 w 12192000"/>
              <a:gd name="connsiteY11" fmla="*/ 913857 h 6775373"/>
              <a:gd name="connsiteX12" fmla="*/ 1081144 w 12192000"/>
              <a:gd name="connsiteY12" fmla="*/ 1246296 h 6775373"/>
              <a:gd name="connsiteX13" fmla="*/ 1081144 w 12192000"/>
              <a:gd name="connsiteY13" fmla="*/ 2576014 h 6775373"/>
              <a:gd name="connsiteX14" fmla="*/ 1413583 w 12192000"/>
              <a:gd name="connsiteY14" fmla="*/ 2908453 h 6775373"/>
              <a:gd name="connsiteX15" fmla="*/ 8864379 w 12192000"/>
              <a:gd name="connsiteY15" fmla="*/ 2908453 h 6775373"/>
              <a:gd name="connsiteX16" fmla="*/ 8864379 w 12192000"/>
              <a:gd name="connsiteY16" fmla="*/ 4843298 h 6775373"/>
              <a:gd name="connsiteX17" fmla="*/ 9341784 w 12192000"/>
              <a:gd name="connsiteY17" fmla="*/ 5320703 h 6775373"/>
              <a:gd name="connsiteX18" fmla="*/ 11251348 w 12192000"/>
              <a:gd name="connsiteY18" fmla="*/ 5320703 h 6775373"/>
              <a:gd name="connsiteX19" fmla="*/ 11728753 w 12192000"/>
              <a:gd name="connsiteY19" fmla="*/ 4843298 h 6775373"/>
              <a:gd name="connsiteX20" fmla="*/ 11728753 w 12192000"/>
              <a:gd name="connsiteY20" fmla="*/ 2908453 h 6775373"/>
              <a:gd name="connsiteX21" fmla="*/ 12017000 w 12192000"/>
              <a:gd name="connsiteY21" fmla="*/ 2908453 h 6775373"/>
              <a:gd name="connsiteX22" fmla="*/ 12146400 w 12192000"/>
              <a:gd name="connsiteY22" fmla="*/ 2882329 h 6775373"/>
              <a:gd name="connsiteX23" fmla="*/ 12192000 w 12192000"/>
              <a:gd name="connsiteY23" fmla="*/ 2857578 h 6775373"/>
              <a:gd name="connsiteX24" fmla="*/ 12192000 w 12192000"/>
              <a:gd name="connsiteY24" fmla="*/ 6775373 h 6775373"/>
              <a:gd name="connsiteX25" fmla="*/ 0 w 12192000"/>
              <a:gd name="connsiteY25" fmla="*/ 6775373 h 6775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6775373">
                <a:moveTo>
                  <a:pt x="0" y="0"/>
                </a:moveTo>
                <a:lnTo>
                  <a:pt x="12192000" y="0"/>
                </a:lnTo>
                <a:lnTo>
                  <a:pt x="12192000" y="964733"/>
                </a:lnTo>
                <a:lnTo>
                  <a:pt x="12146400" y="939982"/>
                </a:lnTo>
                <a:cubicBezTo>
                  <a:pt x="12106628" y="923160"/>
                  <a:pt x="12062900" y="913857"/>
                  <a:pt x="12017000" y="913857"/>
                </a:cubicBezTo>
                <a:lnTo>
                  <a:pt x="11728753" y="913857"/>
                </a:lnTo>
                <a:lnTo>
                  <a:pt x="11728753" y="649542"/>
                </a:lnTo>
                <a:cubicBezTo>
                  <a:pt x="11728753" y="385878"/>
                  <a:pt x="11515012" y="172137"/>
                  <a:pt x="11251348" y="172137"/>
                </a:cubicBezTo>
                <a:lnTo>
                  <a:pt x="9341784" y="172137"/>
                </a:lnTo>
                <a:cubicBezTo>
                  <a:pt x="9078120" y="172137"/>
                  <a:pt x="8864379" y="385878"/>
                  <a:pt x="8864379" y="649542"/>
                </a:cubicBezTo>
                <a:lnTo>
                  <a:pt x="8864379" y="913857"/>
                </a:lnTo>
                <a:lnTo>
                  <a:pt x="1413583" y="913857"/>
                </a:lnTo>
                <a:cubicBezTo>
                  <a:pt x="1229982" y="913857"/>
                  <a:pt x="1081144" y="1062695"/>
                  <a:pt x="1081144" y="1246296"/>
                </a:cubicBezTo>
                <a:lnTo>
                  <a:pt x="1081144" y="2576014"/>
                </a:lnTo>
                <a:cubicBezTo>
                  <a:pt x="1081144" y="2759615"/>
                  <a:pt x="1229982" y="2908453"/>
                  <a:pt x="1413583" y="2908453"/>
                </a:cubicBezTo>
                <a:lnTo>
                  <a:pt x="8864379" y="2908453"/>
                </a:lnTo>
                <a:lnTo>
                  <a:pt x="8864379" y="4843298"/>
                </a:lnTo>
                <a:cubicBezTo>
                  <a:pt x="8864379" y="5106962"/>
                  <a:pt x="9078120" y="5320703"/>
                  <a:pt x="9341784" y="5320703"/>
                </a:cubicBezTo>
                <a:lnTo>
                  <a:pt x="11251348" y="5320703"/>
                </a:lnTo>
                <a:cubicBezTo>
                  <a:pt x="11515012" y="5320703"/>
                  <a:pt x="11728753" y="5106962"/>
                  <a:pt x="11728753" y="4843298"/>
                </a:cubicBezTo>
                <a:lnTo>
                  <a:pt x="11728753" y="2908453"/>
                </a:lnTo>
                <a:lnTo>
                  <a:pt x="12017000" y="2908453"/>
                </a:lnTo>
                <a:cubicBezTo>
                  <a:pt x="12062900" y="2908453"/>
                  <a:pt x="12106628" y="2899151"/>
                  <a:pt x="12146400" y="2882329"/>
                </a:cubicBezTo>
                <a:lnTo>
                  <a:pt x="12192000" y="2857578"/>
                </a:lnTo>
                <a:lnTo>
                  <a:pt x="12192000" y="6775373"/>
                </a:lnTo>
                <a:lnTo>
                  <a:pt x="0" y="67753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35915" y="76340"/>
            <a:ext cx="41408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Дорожное хозяйство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909277"/>
              </p:ext>
            </p:extLst>
          </p:nvPr>
        </p:nvGraphicFramePr>
        <p:xfrm>
          <a:off x="119929" y="3294168"/>
          <a:ext cx="8531702" cy="342008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519052">
                  <a:extLst>
                    <a:ext uri="{9D8B030D-6E8A-4147-A177-3AD203B41FA5}">
                      <a16:colId xmlns:a16="http://schemas.microsoft.com/office/drawing/2014/main" val="1280280948"/>
                    </a:ext>
                  </a:extLst>
                </a:gridCol>
                <a:gridCol w="2019972">
                  <a:extLst>
                    <a:ext uri="{9D8B030D-6E8A-4147-A177-3AD203B41FA5}">
                      <a16:colId xmlns:a16="http://schemas.microsoft.com/office/drawing/2014/main" val="3042408193"/>
                    </a:ext>
                  </a:extLst>
                </a:gridCol>
                <a:gridCol w="992678">
                  <a:extLst>
                    <a:ext uri="{9D8B030D-6E8A-4147-A177-3AD203B41FA5}">
                      <a16:colId xmlns:a16="http://schemas.microsoft.com/office/drawing/2014/main" val="3827864380"/>
                    </a:ext>
                  </a:extLst>
                </a:gridCol>
              </a:tblGrid>
              <a:tr h="804615">
                <a:tc>
                  <a:txBody>
                    <a:bodyPr/>
                    <a:lstStyle/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следующим участкам автомобильных дорог:</a:t>
                      </a:r>
                      <a:r>
                        <a:rPr lang="ru-RU" sz="1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ул. Буденного г. Новоалександровск, протяженностью 2,934 км;</a:t>
                      </a:r>
                      <a:endParaRPr lang="ru-RU" sz="1000" dirty="0" smtClean="0">
                        <a:effectLst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ул. Железнодорожная г. Новоалександровск, протяженностью 2,948 км;</a:t>
                      </a:r>
                      <a:endParaRPr lang="ru-RU" sz="1000" dirty="0" smtClean="0">
                        <a:effectLst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ул. Советская (от ул. Пушкина до дома №36) х. </a:t>
                      </a:r>
                      <a:r>
                        <a:rPr lang="ru-RU" sz="10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Красночервонный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протяженностью 0,753 км;</a:t>
                      </a:r>
                      <a:endParaRPr lang="ru-RU" sz="1000" dirty="0" smtClean="0">
                        <a:effectLst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ул. К. Маркса г. Новоалександровск, протяженностью 2,512 км</a:t>
                      </a:r>
                      <a:endParaRPr lang="ru-RU" sz="1000" dirty="0" smtClean="0">
                        <a:effectLst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а/д «Новоалександровск-</a:t>
                      </a:r>
                      <a:r>
                        <a:rPr lang="ru-RU" sz="10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Красночервонный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», (от магазина «</a:t>
                      </a:r>
                      <a:r>
                        <a:rPr lang="ru-RU" sz="10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Лесосклад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»), протяженностью 1,101 км;</a:t>
                      </a:r>
                      <a:endParaRPr lang="ru-RU" sz="1000" dirty="0" smtClean="0">
                        <a:effectLst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ул. Первомайская ст. Григорополисская (от моста до памятника), протяженностью 1,1 км;</a:t>
                      </a:r>
                    </a:p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а/д "город Новоалександровск - станица </a:t>
                      </a:r>
                      <a:r>
                        <a:rPr lang="ru-RU" sz="10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Расшеватская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(от ул. Ленина в станице </a:t>
                      </a:r>
                      <a:r>
                        <a:rPr lang="ru-RU" sz="10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Расшеватской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протяженностью 2,28 км; </a:t>
                      </a:r>
                      <a:endParaRPr lang="ru-RU" sz="1000" dirty="0" smtClean="0">
                        <a:effectLst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а/д «Фельдмаршальский-Воскресенская», протяженностью 6,8 м;</a:t>
                      </a:r>
                      <a:endParaRPr lang="ru-RU" sz="1000" dirty="0" smtClean="0">
                        <a:effectLst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переулок №2 п. Горьковский, протяженностью 0,275 км.</a:t>
                      </a:r>
                      <a:endParaRPr lang="ru-RU" sz="1000" dirty="0" smtClean="0">
                        <a:effectLst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ремонт и ремонт автомобильных дорог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0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170 631,80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544658"/>
                  </a:ext>
                </a:extLst>
              </a:tr>
              <a:tr h="400796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разработку проектно-сметной</a:t>
                      </a:r>
                      <a:r>
                        <a:rPr lang="ru-RU" sz="12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документации и проведение государственной экспертизы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8 346,06</a:t>
                      </a:r>
                      <a:endParaRPr lang="ru-RU" sz="1200" b="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464765"/>
                  </a:ext>
                </a:extLst>
              </a:tr>
              <a:tr h="400796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работы по строительному контролю и техническому обследованию объектов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3 093,60</a:t>
                      </a:r>
                      <a:endParaRPr lang="ru-RU" sz="1200" b="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956473"/>
                  </a:ext>
                </a:extLst>
              </a:tr>
              <a:tr h="641846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Ямочный ремонт,</a:t>
                      </a:r>
                      <a:r>
                        <a:rPr lang="ru-RU" sz="12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приобретение ПГС, установка дорожных знаков, обустройство пешеходных переходов и парковочных мест. 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Текущее</a:t>
                      </a:r>
                      <a:r>
                        <a:rPr lang="ru-RU" sz="12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содержание и ремонт </a:t>
                      </a:r>
                      <a:endParaRPr lang="ru-RU" sz="12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44 385,39</a:t>
                      </a:r>
                      <a:endParaRPr lang="ru-RU" sz="1200" b="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894308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48142" y="2480814"/>
            <a:ext cx="83521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счет дорожного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фонда осуществлены расходы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63502" y="2942478"/>
            <a:ext cx="1161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4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61000" y="137104"/>
            <a:ext cx="6744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Национальная экономика 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71000" y="767901"/>
            <a:ext cx="5877934" cy="4694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бюджета городского округа в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2022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году </a:t>
            </a:r>
            <a:r>
              <a:rPr lang="ru-RU" sz="1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пяти </a:t>
            </a: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субъектам малого и среднего предпринимательства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выделены субсидии на развитие собственного бизнеса в сумме </a:t>
            </a:r>
            <a:r>
              <a:rPr lang="ru-RU" sz="1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850,00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тыс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рублей. </a:t>
            </a: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Расходы на поддержку народных дружин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из числа членов казачьих обществ, участвующих в охране общественного порядка, составили </a:t>
            </a:r>
            <a:r>
              <a:rPr lang="ru-RU" sz="1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2 273,05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тыс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рублей.  </a:t>
            </a: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поддержку сельского хозяйства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2022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году направлено </a:t>
            </a:r>
            <a:r>
              <a:rPr lang="ru-RU" sz="1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2 780,49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тыс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рублей в том числе: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обработано 205 гектар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пастбищ от иксодовых клещей, сумма расходов составила </a:t>
            </a:r>
            <a:r>
              <a:rPr lang="ru-RU" sz="1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39,05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тыс. рублей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управленческих функций по реализации отдельных государственных полномочий в области сельского хозяйства в сумме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2 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375,93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руб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проведены соревнования в области сельскохозяйственного производства на сумму </a:t>
            </a:r>
            <a:r>
              <a:rPr lang="ru-RU" sz="1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365,51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тыс. рублей</a:t>
            </a:r>
            <a:endParaRPr lang="ru-RU" sz="15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3401" y="5859000"/>
            <a:ext cx="993058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Новоалександровского городского округа Ставропольского края были проведены </a:t>
            </a: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мероприятия по отлову и содержанию безнадзорных животных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отловлено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 собак,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что были привлечены средства из краевого бюджета в сумме </a:t>
            </a:r>
            <a:r>
              <a:rPr lang="ru-RU" sz="15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302,93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тыс. рублей.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00" y="890756"/>
            <a:ext cx="5442857" cy="40821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601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819161"/>
              </p:ext>
            </p:extLst>
          </p:nvPr>
        </p:nvGraphicFramePr>
        <p:xfrm>
          <a:off x="314569" y="830997"/>
          <a:ext cx="5581649" cy="594963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252056">
                  <a:extLst>
                    <a:ext uri="{9D8B030D-6E8A-4147-A177-3AD203B41FA5}">
                      <a16:colId xmlns:a16="http://schemas.microsoft.com/office/drawing/2014/main" val="3084482418"/>
                    </a:ext>
                  </a:extLst>
                </a:gridCol>
                <a:gridCol w="1167543">
                  <a:extLst>
                    <a:ext uri="{9D8B030D-6E8A-4147-A177-3AD203B41FA5}">
                      <a16:colId xmlns:a16="http://schemas.microsoft.com/office/drawing/2014/main" val="755295099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1998306792"/>
                    </a:ext>
                  </a:extLst>
                </a:gridCol>
              </a:tblGrid>
              <a:tr h="3086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BB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u="non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BB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BB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178964"/>
                  </a:ext>
                </a:extLst>
              </a:tr>
              <a:tr h="5494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Приобретены светильники</a:t>
                      </a:r>
                      <a:r>
                        <a:rPr lang="ru-RU" sz="10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уличного освещения, произведен ремонт и монтаж электрических линий уличного освещения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1 392 штука</a:t>
                      </a:r>
                      <a:r>
                        <a:rPr lang="ru-RU" sz="1050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50" b="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5 583,82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78947"/>
                  </a:ext>
                </a:extLst>
              </a:tr>
              <a:tr h="241763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Проведена </a:t>
                      </a:r>
                      <a:r>
                        <a:rPr lang="ru-RU" sz="105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аккарицидная</a:t>
                      </a: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обработка 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479 767 </a:t>
                      </a:r>
                      <a:r>
                        <a:rPr lang="ru-RU" sz="1050" u="none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50" u="non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50" b="0" u="non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505,15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2197132"/>
                  </a:ext>
                </a:extLst>
              </a:tr>
              <a:tr h="3956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по санитарной уборке</a:t>
                      </a:r>
                      <a:r>
                        <a:rPr lang="ru-RU" sz="10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 общего пользования</a:t>
                      </a:r>
                      <a:endParaRPr lang="ru-RU" sz="105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3 342,74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878942"/>
                  </a:ext>
                </a:extLst>
              </a:tr>
              <a:tr h="241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 ремонт </a:t>
                      </a:r>
                      <a:r>
                        <a:rPr lang="ru-RU" sz="1050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дорожек и тротуаров</a:t>
                      </a:r>
                      <a:endParaRPr lang="ru-RU" sz="1050" b="0" u="non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1 862,6кв.м.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4 276,5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704895"/>
                  </a:ext>
                </a:extLst>
              </a:tr>
              <a:tr h="241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r>
                        <a:rPr lang="ru-RU" sz="10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памятников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540,53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868835"/>
                  </a:ext>
                </a:extLst>
              </a:tr>
              <a:tr h="5494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Произведены расходы на озеленение и содержание парковых зон территорий населенных пунктов городского округа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13 839,09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742233"/>
                  </a:ext>
                </a:extLst>
              </a:tr>
              <a:tr h="3956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уличное освещение в 2022 году составили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865 012,99 кв. часов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6 600,05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738852"/>
                  </a:ext>
                </a:extLst>
              </a:tr>
              <a:tr h="3956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Уплата взносов на капитальный ремонт муниципального жилищного фонда</a:t>
                      </a:r>
                      <a:endParaRPr lang="ru-RU" sz="105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квартиры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37,62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79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мест захоронения  </a:t>
                      </a:r>
                      <a:endParaRPr lang="ru-RU" sz="105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1 628,41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56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и содержание малых архитектурных форм (приобретены парковые скамейки, вазоны);</a:t>
                      </a:r>
                      <a:endParaRPr lang="ru-RU" sz="105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597,10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1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общественных туалетов </a:t>
                      </a:r>
                      <a:endParaRPr lang="ru-RU" sz="105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280,44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1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Расходы на разработку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проектно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сметной документации</a:t>
                      </a:r>
                      <a:endParaRPr lang="ru-RU" sz="105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204,98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355442"/>
                  </a:ext>
                </a:extLst>
              </a:tr>
              <a:tr h="5494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по благоустройству площадок приобретение контейнеров и бункеров для сбора твердых коммунальных отходов</a:t>
                      </a:r>
                      <a:r>
                        <a:rPr lang="ru-RU" sz="105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крупногабаритных отходов</a:t>
                      </a:r>
                      <a:endParaRPr lang="ru-RU" sz="105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583 07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505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работ по ликвидации накопленного вреда окружающей среде</a:t>
                      </a:r>
                      <a:endParaRPr lang="ru-RU" sz="105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69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0"/>
            <a:ext cx="11319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рамках мероприятий по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благоустройству наибольший объем выполнен по следующим направлениям: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99582"/>
            <a:ext cx="5818972" cy="3217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896218" y="787504"/>
            <a:ext cx="1161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10241"/>
              </p:ext>
            </p:extLst>
          </p:nvPr>
        </p:nvGraphicFramePr>
        <p:xfrm>
          <a:off x="6096000" y="5677128"/>
          <a:ext cx="5940668" cy="73152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795964">
                  <a:extLst>
                    <a:ext uri="{9D8B030D-6E8A-4147-A177-3AD203B41FA5}">
                      <a16:colId xmlns:a16="http://schemas.microsoft.com/office/drawing/2014/main" val="1520039635"/>
                    </a:ext>
                  </a:extLst>
                </a:gridCol>
                <a:gridCol w="907909">
                  <a:extLst>
                    <a:ext uri="{9D8B030D-6E8A-4147-A177-3AD203B41FA5}">
                      <a16:colId xmlns:a16="http://schemas.microsoft.com/office/drawing/2014/main" val="3750357989"/>
                    </a:ext>
                  </a:extLst>
                </a:gridCol>
                <a:gridCol w="1236795">
                  <a:extLst>
                    <a:ext uri="{9D8B030D-6E8A-4147-A177-3AD203B41FA5}">
                      <a16:colId xmlns:a16="http://schemas.microsoft.com/office/drawing/2014/main" val="2437252619"/>
                    </a:ext>
                  </a:extLst>
                </a:gridCol>
              </a:tblGrid>
              <a:tr h="6709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изготовление дизайн – проектов, информационного материала для проведения общественного обсуждения в рамках реализации мероприятий комфортной городской среды израсходованы средства </a:t>
                      </a:r>
                      <a:endParaRPr lang="ru-RU" sz="10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197,10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532967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1667"/>
              </p:ext>
            </p:extLst>
          </p:nvPr>
        </p:nvGraphicFramePr>
        <p:xfrm>
          <a:off x="6096000" y="5006210"/>
          <a:ext cx="5940668" cy="506567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795964">
                  <a:extLst>
                    <a:ext uri="{9D8B030D-6E8A-4147-A177-3AD203B41FA5}">
                      <a16:colId xmlns:a16="http://schemas.microsoft.com/office/drawing/2014/main" val="1520039635"/>
                    </a:ext>
                  </a:extLst>
                </a:gridCol>
                <a:gridCol w="907909">
                  <a:extLst>
                    <a:ext uri="{9D8B030D-6E8A-4147-A177-3AD203B41FA5}">
                      <a16:colId xmlns:a16="http://schemas.microsoft.com/office/drawing/2014/main" val="3750357989"/>
                    </a:ext>
                  </a:extLst>
                </a:gridCol>
                <a:gridCol w="1236795">
                  <a:extLst>
                    <a:ext uri="{9D8B030D-6E8A-4147-A177-3AD203B41FA5}">
                      <a16:colId xmlns:a16="http://schemas.microsoft.com/office/drawing/2014/main" val="2437252619"/>
                    </a:ext>
                  </a:extLst>
                </a:gridCol>
              </a:tblGrid>
              <a:tr h="5065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организацию ликвидации мест несанкционированного размещения твердых коммунальных расходов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1 009,52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532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926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2249704" y="185102"/>
            <a:ext cx="6899645" cy="523220"/>
          </a:xfrm>
          <a:prstGeom prst="rect">
            <a:avLst/>
          </a:prstGeom>
          <a:solidFill>
            <a:schemeClr val="bg1"/>
          </a:solidFill>
          <a:effectLst>
            <a:softEdge rad="762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Реализация проектов МИ по годам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41780">
            <a:off x="20324" y="2107786"/>
            <a:ext cx="2529808" cy="16019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9342" y="5505978"/>
            <a:ext cx="6896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с 2017 по 2022 годы реализовано 65 проектов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развития территорий, основанных на местных инициативах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161 966,44 тыс. рублей. 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758" y="185102"/>
            <a:ext cx="2103120" cy="25146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481540" y="1141137"/>
            <a:ext cx="7358217" cy="3916638"/>
          </a:xfrm>
          <a:prstGeom prst="roundRect">
            <a:avLst>
              <a:gd name="adj" fmla="val 1485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bg2"/>
              </a:gs>
              <a:gs pos="83000">
                <a:schemeClr val="bg2">
                  <a:lumMod val="90000"/>
                </a:schemeClr>
              </a:gs>
              <a:gs pos="100000">
                <a:schemeClr val="bg2"/>
              </a:gs>
            </a:gsLst>
            <a:lin ang="5400000" scaled="1"/>
          </a:gradFill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80592" y="1538653"/>
            <a:ext cx="63920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957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2022 году реализовано 6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проектов развития территорий, основанных на местных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инициативах, израсходовано 17 262,12 тыс. рублей,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том числе: за счет средств краевого бюджета – 10 948,37 тыс. рублей, за счет средств местного бюджета, физических и юридических лиц –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6 313,75 тыс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рублей.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69570" algn="just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счет средств местного бюджета, физических и юридических лиц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территории городского округа реализовано 3 проекта инициативного бюджетирования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сумме 1 682,47 тыс. рублей.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482" y="5490590"/>
            <a:ext cx="4400550" cy="136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43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13" y="65453"/>
            <a:ext cx="2691911" cy="3589215"/>
          </a:xfrm>
          <a:prstGeom prst="rect">
            <a:avLst/>
          </a:prstGeom>
          <a:effectLst>
            <a:glow rad="127000">
              <a:schemeClr val="accent2">
                <a:lumMod val="60000"/>
                <a:lumOff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2831124" y="180656"/>
            <a:ext cx="4879731" cy="923330"/>
          </a:xfrm>
          <a:prstGeom prst="rect">
            <a:avLst/>
          </a:prstGeom>
          <a:noFill/>
          <a:ln w="28575">
            <a:solidFill>
              <a:srgbClr val="F7C4A2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парковой зоны по улице Ленина села Раздольное Новоалександровского городского округа Ставропольского края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377" y="946637"/>
            <a:ext cx="3610708" cy="2708031"/>
          </a:xfrm>
          <a:prstGeom prst="rect">
            <a:avLst/>
          </a:prstGeom>
          <a:effectLst>
            <a:glow rad="127000">
              <a:srgbClr val="26A6D1"/>
            </a:glow>
          </a:effectLst>
        </p:spPr>
      </p:pic>
      <p:sp>
        <p:nvSpPr>
          <p:cNvPr id="7" name="Прямоугольник 6"/>
          <p:cNvSpPr/>
          <p:nvPr/>
        </p:nvSpPr>
        <p:spPr>
          <a:xfrm>
            <a:off x="4462096" y="1900342"/>
            <a:ext cx="3938221" cy="1754326"/>
          </a:xfrm>
          <a:prstGeom prst="rect">
            <a:avLst/>
          </a:prstGeom>
          <a:ln w="28575">
            <a:solidFill>
              <a:srgbClr val="32ABD4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парковой зоны прилегающей к улице Школьной и улице Красной в станице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Кармалиновской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Новоалександровского городского округа Ставропольского края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091" y="2893647"/>
            <a:ext cx="2973265" cy="3964353"/>
          </a:xfrm>
          <a:prstGeom prst="rect">
            <a:avLst/>
          </a:prstGeom>
          <a:effectLst>
            <a:glow rad="127000">
              <a:schemeClr val="accent6">
                <a:lumMod val="75000"/>
              </a:schemeClr>
            </a:glow>
          </a:effectLst>
        </p:spPr>
      </p:pic>
      <p:sp>
        <p:nvSpPr>
          <p:cNvPr id="9" name="Прямоугольник 8"/>
          <p:cNvSpPr/>
          <p:nvPr/>
        </p:nvSpPr>
        <p:spPr>
          <a:xfrm>
            <a:off x="4554415" y="5360571"/>
            <a:ext cx="6096000" cy="1200329"/>
          </a:xfrm>
          <a:prstGeom prst="rect">
            <a:avLst/>
          </a:prstGeom>
          <a:ln w="28575">
            <a:solidFill>
              <a:srgbClr val="558236"/>
            </a:solidFill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Обустройство парковой зоны по улице Ветеранов  (устройство полива, посадка зеленых насаждений, газона) поселок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Краснозоринский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Новоалександровского городского округа Ставропольского края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415" y="3817521"/>
            <a:ext cx="3605503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16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0" y="95250"/>
            <a:ext cx="5457825" cy="1477328"/>
          </a:xfrm>
          <a:prstGeom prst="rect">
            <a:avLst/>
          </a:prstGeom>
          <a:ln w="28575">
            <a:solidFill>
              <a:srgbClr val="65C0DF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автомобильных дорог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пер.Новый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ул. Школьная до ул. Профсоюзная);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ул.Строительная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ул. Советская до дома №72); по ул. Школьная от дома №4 до ул. Южная в посёлке Светлый Новоалександровского гор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95250"/>
            <a:ext cx="2971800" cy="2971800"/>
          </a:xfrm>
          <a:prstGeom prst="rect">
            <a:avLst/>
          </a:prstGeom>
          <a:effectLst>
            <a:glow rad="127000">
              <a:srgbClr val="32ABD4"/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287" y="838199"/>
            <a:ext cx="3571875" cy="3571875"/>
          </a:xfrm>
          <a:prstGeom prst="rect">
            <a:avLst/>
          </a:prstGeom>
          <a:effectLst>
            <a:glow rad="127000">
              <a:srgbClr val="7030A0"/>
            </a:glo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509962" y="1924879"/>
            <a:ext cx="4843462" cy="1477328"/>
          </a:xfrm>
          <a:prstGeom prst="rect">
            <a:avLst/>
          </a:prstGeom>
          <a:ln w="28575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dirty="0"/>
              <a:t>Ремонт тротуарных дорожек на улице Красная, улице Выездная, улице Красный Пахарь  станицы Григорополисской Новоалександровского городского округа Ставропольского края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" y="3218866"/>
            <a:ext cx="1990725" cy="3539067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628900" y="5220659"/>
            <a:ext cx="6096000" cy="1200329"/>
          </a:xfrm>
          <a:prstGeom prst="rect">
            <a:avLst/>
          </a:prstGeom>
          <a:ln w="28575">
            <a:solidFill>
              <a:srgbClr val="20BA66"/>
            </a:solidFill>
          </a:ln>
        </p:spPr>
        <p:txBody>
          <a:bodyPr>
            <a:spAutoFit/>
          </a:bodyPr>
          <a:lstStyle/>
          <a:p>
            <a:r>
              <a:rPr lang="ru-RU" dirty="0"/>
              <a:t>Ремонт участка автомобильной дороги общего пользования местного значения по ул. Пушкина (от дома №6 до дома №41) в хуторе </a:t>
            </a:r>
            <a:r>
              <a:rPr lang="ru-RU" dirty="0" err="1"/>
              <a:t>Красночервонный</a:t>
            </a:r>
            <a:r>
              <a:rPr lang="ru-RU" dirty="0"/>
              <a:t> Новоалександровского городского округа Ставропольского края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248" y="3525793"/>
            <a:ext cx="3605503" cy="15430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741" y="5231836"/>
            <a:ext cx="2046410" cy="87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34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6" y="1553577"/>
            <a:ext cx="3409950" cy="17014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09950" cy="17014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498" y="376651"/>
            <a:ext cx="6096000" cy="1200329"/>
          </a:xfrm>
          <a:prstGeom prst="rect">
            <a:avLst/>
          </a:prstGeom>
          <a:ln w="28575">
            <a:solidFill>
              <a:srgbClr val="65C0DF"/>
            </a:solidFill>
          </a:ln>
        </p:spPr>
        <p:txBody>
          <a:bodyPr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«Монтаж уличного освещения по улице Социалистическая, улице Веселая, улице Молодежная в поселке Курганный Новоалександровского городского округа Ставропольского края»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498" y="162520"/>
            <a:ext cx="2990850" cy="2990850"/>
          </a:xfrm>
          <a:prstGeom prst="rect">
            <a:avLst/>
          </a:prstGeom>
          <a:effectLst>
            <a:glow rad="127000">
              <a:srgbClr val="32ABD4"/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124075"/>
            <a:ext cx="2228849" cy="2971799"/>
          </a:xfrm>
          <a:prstGeom prst="rect">
            <a:avLst/>
          </a:prstGeom>
          <a:effectLst>
            <a:glow rad="127000">
              <a:srgbClr val="20BA66"/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2305049" y="3153370"/>
            <a:ext cx="4419600" cy="923330"/>
          </a:xfrm>
          <a:prstGeom prst="rect">
            <a:avLst/>
          </a:prstGeom>
          <a:ln w="28575">
            <a:solidFill>
              <a:srgbClr val="20BA66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«Ремонт тротуара по улице Заречная в хуторе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Чапцев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Новоалександровского городского округа Ставропольского края»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76597" y="4953000"/>
            <a:ext cx="4572000" cy="1477328"/>
          </a:xfrm>
          <a:prstGeom prst="rect">
            <a:avLst/>
          </a:prstGeom>
          <a:ln w="28575">
            <a:solidFill>
              <a:srgbClr val="F15A25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«Ремонт тротуарной дорожки по улице Кубанская, по улице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Краснопартизанская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хуторе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Красночервонный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Новоалександровского городского округа Ставропольского края»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597" y="3009900"/>
            <a:ext cx="3848100" cy="3848100"/>
          </a:xfrm>
          <a:prstGeom prst="rect">
            <a:avLst/>
          </a:prstGeom>
          <a:effectLst>
            <a:glow rad="127000">
              <a:srgbClr val="F15A25"/>
            </a:glow>
          </a:effectLst>
        </p:spPr>
      </p:pic>
    </p:spTree>
    <p:extLst>
      <p:ext uri="{BB962C8B-B14F-4D97-AF65-F5344CB8AC3E}">
        <p14:creationId xmlns:p14="http://schemas.microsoft.com/office/powerpoint/2010/main" val="28120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031" y="0"/>
            <a:ext cx="4660250" cy="523220"/>
          </a:xfrm>
          <a:prstGeom prst="rect">
            <a:avLst/>
          </a:prstGeom>
          <a:solidFill>
            <a:schemeClr val="bg1">
              <a:alpha val="86000"/>
            </a:schemeClr>
          </a:solidFill>
          <a:effectLst>
            <a:softEdge rad="762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Национальные проекты</a:t>
            </a:r>
          </a:p>
        </p:txBody>
      </p:sp>
      <p:sp>
        <p:nvSpPr>
          <p:cNvPr id="28" name="椭圆 57">
            <a:extLst>
              <a:ext uri="{FF2B5EF4-FFF2-40B4-BE49-F238E27FC236}">
                <a16:creationId xmlns:a16="http://schemas.microsoft.com/office/drawing/2014/main" id="{136DDD19-FC5A-425A-A51D-43E248B136A5}"/>
              </a:ext>
            </a:extLst>
          </p:cNvPr>
          <p:cNvSpPr/>
          <p:nvPr/>
        </p:nvSpPr>
        <p:spPr>
          <a:xfrm>
            <a:off x="133350" y="1485900"/>
            <a:ext cx="4751888" cy="465626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04800" dist="635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29" name="组合 11">
            <a:extLst>
              <a:ext uri="{FF2B5EF4-FFF2-40B4-BE49-F238E27FC236}">
                <a16:creationId xmlns:a16="http://schemas.microsoft.com/office/drawing/2014/main" id="{6E9D197F-0A2B-47AE-A2ED-8E709D5827DF}"/>
              </a:ext>
            </a:extLst>
          </p:cNvPr>
          <p:cNvGrpSpPr/>
          <p:nvPr/>
        </p:nvGrpSpPr>
        <p:grpSpPr>
          <a:xfrm>
            <a:off x="7978793" y="1657351"/>
            <a:ext cx="2984228" cy="4385282"/>
            <a:chOff x="4832531" y="1500201"/>
            <a:chExt cx="2966869" cy="3501947"/>
          </a:xfrm>
        </p:grpSpPr>
        <p:sp>
          <p:nvSpPr>
            <p:cNvPr id="30" name="等腰三角形 16">
              <a:extLst>
                <a:ext uri="{FF2B5EF4-FFF2-40B4-BE49-F238E27FC236}">
                  <a16:creationId xmlns:a16="http://schemas.microsoft.com/office/drawing/2014/main" id="{7889605C-A6BE-41E5-AA0A-BB8A1789105D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2">
              <a:extLst>
                <a:ext uri="{FF2B5EF4-FFF2-40B4-BE49-F238E27FC236}">
                  <a16:creationId xmlns:a16="http://schemas.microsoft.com/office/drawing/2014/main" id="{D867B133-56A2-4EB2-BCD3-35FB7B72E4C0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">
            <a:extLst>
              <a:ext uri="{FF2B5EF4-FFF2-40B4-BE49-F238E27FC236}">
                <a16:creationId xmlns:a16="http://schemas.microsoft.com/office/drawing/2014/main" id="{FC9A3F11-FB6B-40B0-B0EF-588A4E12E991}"/>
              </a:ext>
            </a:extLst>
          </p:cNvPr>
          <p:cNvGrpSpPr/>
          <p:nvPr/>
        </p:nvGrpSpPr>
        <p:grpSpPr>
          <a:xfrm>
            <a:off x="6359872" y="1657351"/>
            <a:ext cx="2984228" cy="4385282"/>
            <a:chOff x="4832531" y="1500201"/>
            <a:chExt cx="2966869" cy="3501947"/>
          </a:xfrm>
        </p:grpSpPr>
        <p:sp>
          <p:nvSpPr>
            <p:cNvPr id="33" name="等腰三角形 16">
              <a:extLst>
                <a:ext uri="{FF2B5EF4-FFF2-40B4-BE49-F238E27FC236}">
                  <a16:creationId xmlns:a16="http://schemas.microsoft.com/office/drawing/2014/main" id="{B3239625-D91C-4359-9999-B42603DAF4B8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16">
              <a:extLst>
                <a:ext uri="{FF2B5EF4-FFF2-40B4-BE49-F238E27FC236}">
                  <a16:creationId xmlns:a16="http://schemas.microsoft.com/office/drawing/2014/main" id="{7B377AD7-43B4-422F-B334-2A1844924CF6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17">
            <a:extLst>
              <a:ext uri="{FF2B5EF4-FFF2-40B4-BE49-F238E27FC236}">
                <a16:creationId xmlns:a16="http://schemas.microsoft.com/office/drawing/2014/main" id="{50E40899-B8AD-485A-9625-93F4B16EE389}"/>
              </a:ext>
            </a:extLst>
          </p:cNvPr>
          <p:cNvGrpSpPr/>
          <p:nvPr/>
        </p:nvGrpSpPr>
        <p:grpSpPr>
          <a:xfrm>
            <a:off x="4768531" y="1819275"/>
            <a:ext cx="2984228" cy="4223357"/>
            <a:chOff x="4832531" y="1500201"/>
            <a:chExt cx="2966869" cy="3501947"/>
          </a:xfrm>
        </p:grpSpPr>
        <p:sp>
          <p:nvSpPr>
            <p:cNvPr id="36" name="等腰三角形 16">
              <a:extLst>
                <a:ext uri="{FF2B5EF4-FFF2-40B4-BE49-F238E27FC236}">
                  <a16:creationId xmlns:a16="http://schemas.microsoft.com/office/drawing/2014/main" id="{F6C1A7E9-A7DC-4612-A14E-EFD8EC3F70D3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19">
              <a:extLst>
                <a:ext uri="{FF2B5EF4-FFF2-40B4-BE49-F238E27FC236}">
                  <a16:creationId xmlns:a16="http://schemas.microsoft.com/office/drawing/2014/main" id="{821976CD-230C-42D7-AE83-F7D96AA303B6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20">
            <a:extLst>
              <a:ext uri="{FF2B5EF4-FFF2-40B4-BE49-F238E27FC236}">
                <a16:creationId xmlns:a16="http://schemas.microsoft.com/office/drawing/2014/main" id="{E34E7FE9-DE19-4478-B15A-102BE033CEE2}"/>
              </a:ext>
            </a:extLst>
          </p:cNvPr>
          <p:cNvGrpSpPr/>
          <p:nvPr/>
        </p:nvGrpSpPr>
        <p:grpSpPr>
          <a:xfrm>
            <a:off x="3138652" y="2294402"/>
            <a:ext cx="2984228" cy="3748230"/>
            <a:chOff x="4832531" y="1500201"/>
            <a:chExt cx="2966869" cy="3501947"/>
          </a:xfrm>
        </p:grpSpPr>
        <p:sp>
          <p:nvSpPr>
            <p:cNvPr id="39" name="等腰三角形 16">
              <a:extLst>
                <a:ext uri="{FF2B5EF4-FFF2-40B4-BE49-F238E27FC236}">
                  <a16:creationId xmlns:a16="http://schemas.microsoft.com/office/drawing/2014/main" id="{28EE005E-D2AF-4A23-81E4-DDE70AEABF7C}"/>
                </a:ext>
              </a:extLst>
            </p:cNvPr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22">
              <a:extLst>
                <a:ext uri="{FF2B5EF4-FFF2-40B4-BE49-F238E27FC236}">
                  <a16:creationId xmlns:a16="http://schemas.microsoft.com/office/drawing/2014/main" id="{8DBEF0A0-230D-442F-80D1-BEAA5A83F58A}"/>
                </a:ext>
              </a:extLst>
            </p:cNvPr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rgbClr val="CFCFCF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41" name="任意多边形 23">
            <a:extLst>
              <a:ext uri="{FF2B5EF4-FFF2-40B4-BE49-F238E27FC236}">
                <a16:creationId xmlns:a16="http://schemas.microsoft.com/office/drawing/2014/main" id="{843153A1-4502-4920-B794-23E2DDE71E0B}"/>
              </a:ext>
            </a:extLst>
          </p:cNvPr>
          <p:cNvSpPr/>
          <p:nvPr/>
        </p:nvSpPr>
        <p:spPr>
          <a:xfrm>
            <a:off x="2495345" y="2854388"/>
            <a:ext cx="1994403" cy="3030240"/>
          </a:xfrm>
          <a:custGeom>
            <a:avLst/>
            <a:gdLst>
              <a:gd name="connsiteX0" fmla="*/ 2481682 w 2895600"/>
              <a:gd name="connsiteY0" fmla="*/ 0 h 4648200"/>
              <a:gd name="connsiteX1" fmla="*/ 2895600 w 2895600"/>
              <a:gd name="connsiteY1" fmla="*/ 450875 h 4648200"/>
              <a:gd name="connsiteX2" fmla="*/ 2895600 w 2895600"/>
              <a:gd name="connsiteY2" fmla="*/ 4197325 h 4648200"/>
              <a:gd name="connsiteX3" fmla="*/ 2481682 w 2895600"/>
              <a:gd name="connsiteY3" fmla="*/ 4648200 h 4648200"/>
              <a:gd name="connsiteX4" fmla="*/ 0 w 2895600"/>
              <a:gd name="connsiteY4" fmla="*/ 4357817 h 4648200"/>
              <a:gd name="connsiteX5" fmla="*/ 0 w 2895600"/>
              <a:gd name="connsiteY5" fmla="*/ 268088 h 4648200"/>
              <a:gd name="connsiteX6" fmla="*/ 242032 w 2895600"/>
              <a:gd name="connsiteY6" fmla="*/ 235199 h 4648200"/>
              <a:gd name="connsiteX7" fmla="*/ 2481682 w 2895600"/>
              <a:gd name="connsiteY7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600" h="4648200">
                <a:moveTo>
                  <a:pt x="2481682" y="0"/>
                </a:moveTo>
                <a:cubicBezTo>
                  <a:pt x="2710282" y="0"/>
                  <a:pt x="2895600" y="201864"/>
                  <a:pt x="2895600" y="450875"/>
                </a:cubicBezTo>
                <a:lnTo>
                  <a:pt x="2895600" y="4197325"/>
                </a:lnTo>
                <a:cubicBezTo>
                  <a:pt x="2895600" y="4446336"/>
                  <a:pt x="2710282" y="4648200"/>
                  <a:pt x="2481682" y="4648200"/>
                </a:cubicBezTo>
                <a:lnTo>
                  <a:pt x="0" y="4357817"/>
                </a:lnTo>
                <a:lnTo>
                  <a:pt x="0" y="268088"/>
                </a:lnTo>
                <a:lnTo>
                  <a:pt x="242032" y="235199"/>
                </a:lnTo>
                <a:cubicBezTo>
                  <a:pt x="1160410" y="111219"/>
                  <a:pt x="2037182" y="0"/>
                  <a:pt x="248168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28575">
            <a:gradFill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2" name="任意多边形 24">
            <a:extLst>
              <a:ext uri="{FF2B5EF4-FFF2-40B4-BE49-F238E27FC236}">
                <a16:creationId xmlns:a16="http://schemas.microsoft.com/office/drawing/2014/main" id="{BBC490DF-8C7F-4B83-8651-54BAFF596CA8}"/>
              </a:ext>
            </a:extLst>
          </p:cNvPr>
          <p:cNvSpPr/>
          <p:nvPr/>
        </p:nvSpPr>
        <p:spPr>
          <a:xfrm>
            <a:off x="1216319" y="2586402"/>
            <a:ext cx="1279027" cy="3216238"/>
          </a:xfrm>
          <a:custGeom>
            <a:avLst/>
            <a:gdLst>
              <a:gd name="connsiteX0" fmla="*/ 767235 w 1271587"/>
              <a:gd name="connsiteY0" fmla="*/ 0 h 3197529"/>
              <a:gd name="connsiteX1" fmla="*/ 1271587 w 1271587"/>
              <a:gd name="connsiteY1" fmla="*/ 126088 h 3197529"/>
              <a:gd name="connsiteX2" fmla="*/ 1271587 w 1271587"/>
              <a:gd name="connsiteY2" fmla="*/ 3066470 h 3197529"/>
              <a:gd name="connsiteX3" fmla="*/ 747354 w 1271587"/>
              <a:gd name="connsiteY3" fmla="*/ 3197529 h 3197529"/>
              <a:gd name="connsiteX4" fmla="*/ 605625 w 1271587"/>
              <a:gd name="connsiteY4" fmla="*/ 3068717 h 3197529"/>
              <a:gd name="connsiteX5" fmla="*/ 0 w 1271587"/>
              <a:gd name="connsiteY5" fmla="*/ 1606609 h 3197529"/>
              <a:gd name="connsiteX6" fmla="*/ 752463 w 1271587"/>
              <a:gd name="connsiteY6" fmla="*/ 11047 h 319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587" h="3197529">
                <a:moveTo>
                  <a:pt x="767235" y="0"/>
                </a:moveTo>
                <a:lnTo>
                  <a:pt x="1271587" y="126088"/>
                </a:lnTo>
                <a:lnTo>
                  <a:pt x="1271587" y="3066470"/>
                </a:lnTo>
                <a:lnTo>
                  <a:pt x="747354" y="3197529"/>
                </a:lnTo>
                <a:lnTo>
                  <a:pt x="605625" y="3068717"/>
                </a:lnTo>
                <a:cubicBezTo>
                  <a:pt x="231439" y="2694531"/>
                  <a:pt x="0" y="2177598"/>
                  <a:pt x="0" y="1606609"/>
                </a:cubicBezTo>
                <a:cubicBezTo>
                  <a:pt x="0" y="964247"/>
                  <a:pt x="292915" y="390299"/>
                  <a:pt x="752463" y="11047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effectLst>
            <a:innerShdw blurRad="177800" dist="101600" dir="10800000">
              <a:srgbClr val="1F1F1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3" name="文本框 4">
            <a:extLst>
              <a:ext uri="{FF2B5EF4-FFF2-40B4-BE49-F238E27FC236}">
                <a16:creationId xmlns:a16="http://schemas.microsoft.com/office/drawing/2014/main" id="{31C52931-C0D5-4166-BA44-C3CFCBD783D0}"/>
              </a:ext>
            </a:extLst>
          </p:cNvPr>
          <p:cNvSpPr txBox="1"/>
          <p:nvPr/>
        </p:nvSpPr>
        <p:spPr>
          <a:xfrm>
            <a:off x="3082223" y="3052999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070C0"/>
                </a:solidFill>
                <a:ea typeface="方正兰亭黑简体" panose="02000000000000000000" pitchFamily="2" charset="-122"/>
              </a:rPr>
              <a:t>01</a:t>
            </a:r>
            <a:endParaRPr lang="zh-CN" altLang="en-US" sz="2100" b="1" dirty="0">
              <a:solidFill>
                <a:srgbClr val="0070C0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44" name="矩形 27">
            <a:extLst>
              <a:ext uri="{FF2B5EF4-FFF2-40B4-BE49-F238E27FC236}">
                <a16:creationId xmlns:a16="http://schemas.microsoft.com/office/drawing/2014/main" id="{BCC61AC8-98B7-4D47-8413-D9D3FE0A4047}"/>
              </a:ext>
            </a:extLst>
          </p:cNvPr>
          <p:cNvSpPr/>
          <p:nvPr/>
        </p:nvSpPr>
        <p:spPr>
          <a:xfrm>
            <a:off x="3160331" y="3052999"/>
            <a:ext cx="639500" cy="89107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scene3d>
            <a:camera prst="perspectiveLef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45" name="文本框 29">
            <a:extLst>
              <a:ext uri="{FF2B5EF4-FFF2-40B4-BE49-F238E27FC236}">
                <a16:creationId xmlns:a16="http://schemas.microsoft.com/office/drawing/2014/main" id="{8B175DEB-A870-4FCF-A351-0C97AF9E798F}"/>
              </a:ext>
            </a:extLst>
          </p:cNvPr>
          <p:cNvSpPr txBox="1"/>
          <p:nvPr/>
        </p:nvSpPr>
        <p:spPr>
          <a:xfrm>
            <a:off x="4902345" y="2471583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8EC83E"/>
                </a:solidFill>
                <a:ea typeface="方正兰亭黑简体" panose="02000000000000000000" pitchFamily="2" charset="-122"/>
              </a:rPr>
              <a:t>02</a:t>
            </a:r>
            <a:endParaRPr lang="zh-CN" altLang="en-US" sz="2100" b="1" dirty="0">
              <a:solidFill>
                <a:srgbClr val="8EC83E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46" name="矩形 29">
            <a:extLst>
              <a:ext uri="{FF2B5EF4-FFF2-40B4-BE49-F238E27FC236}">
                <a16:creationId xmlns:a16="http://schemas.microsoft.com/office/drawing/2014/main" id="{1D1F1FB1-F99D-4F58-997F-964E358AE2F9}"/>
              </a:ext>
            </a:extLst>
          </p:cNvPr>
          <p:cNvSpPr/>
          <p:nvPr/>
        </p:nvSpPr>
        <p:spPr>
          <a:xfrm>
            <a:off x="5007650" y="2445601"/>
            <a:ext cx="639500" cy="89107"/>
          </a:xfrm>
          <a:prstGeom prst="rect">
            <a:avLst/>
          </a:prstGeom>
          <a:solidFill>
            <a:srgbClr val="8EC83E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47" name="文本框 31">
            <a:extLst>
              <a:ext uri="{FF2B5EF4-FFF2-40B4-BE49-F238E27FC236}">
                <a16:creationId xmlns:a16="http://schemas.microsoft.com/office/drawing/2014/main" id="{57483AE5-01C7-4ACC-8352-88773A271BBD}"/>
              </a:ext>
            </a:extLst>
          </p:cNvPr>
          <p:cNvSpPr txBox="1"/>
          <p:nvPr/>
        </p:nvSpPr>
        <p:spPr>
          <a:xfrm>
            <a:off x="6450296" y="2032930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3AD1B"/>
                </a:solidFill>
                <a:ea typeface="方正兰亭黑简体" panose="02000000000000000000" pitchFamily="2" charset="-122"/>
              </a:rPr>
              <a:t>03</a:t>
            </a:r>
            <a:endParaRPr lang="zh-CN" altLang="en-US" sz="2100" b="1" dirty="0">
              <a:solidFill>
                <a:srgbClr val="F3AD1B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48" name="矩形 31">
            <a:extLst>
              <a:ext uri="{FF2B5EF4-FFF2-40B4-BE49-F238E27FC236}">
                <a16:creationId xmlns:a16="http://schemas.microsoft.com/office/drawing/2014/main" id="{B983B7DD-0223-4E8A-9C94-15FD1AD72C58}"/>
              </a:ext>
            </a:extLst>
          </p:cNvPr>
          <p:cNvSpPr/>
          <p:nvPr/>
        </p:nvSpPr>
        <p:spPr>
          <a:xfrm>
            <a:off x="6549558" y="2006948"/>
            <a:ext cx="639500" cy="89107"/>
          </a:xfrm>
          <a:prstGeom prst="rect">
            <a:avLst/>
          </a:prstGeom>
          <a:solidFill>
            <a:srgbClr val="F3AD1B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49" name="文本框 33">
            <a:extLst>
              <a:ext uri="{FF2B5EF4-FFF2-40B4-BE49-F238E27FC236}">
                <a16:creationId xmlns:a16="http://schemas.microsoft.com/office/drawing/2014/main" id="{47365C0A-4483-4CAE-A210-67116BE67BB1}"/>
              </a:ext>
            </a:extLst>
          </p:cNvPr>
          <p:cNvSpPr txBox="1"/>
          <p:nvPr/>
        </p:nvSpPr>
        <p:spPr>
          <a:xfrm>
            <a:off x="8036891" y="2011747"/>
            <a:ext cx="840798" cy="41549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7030A0"/>
                </a:solidFill>
                <a:ea typeface="方正兰亭黑简体" panose="02000000000000000000" pitchFamily="2" charset="-122"/>
              </a:rPr>
              <a:t>04</a:t>
            </a:r>
            <a:endParaRPr lang="zh-CN" altLang="en-US" sz="2100" b="1" dirty="0">
              <a:solidFill>
                <a:srgbClr val="7030A0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50" name="矩形 33">
            <a:extLst>
              <a:ext uri="{FF2B5EF4-FFF2-40B4-BE49-F238E27FC236}">
                <a16:creationId xmlns:a16="http://schemas.microsoft.com/office/drawing/2014/main" id="{ABC6EB6B-C1DD-4C01-ABB6-726A42026E7A}"/>
              </a:ext>
            </a:extLst>
          </p:cNvPr>
          <p:cNvSpPr/>
          <p:nvPr/>
        </p:nvSpPr>
        <p:spPr>
          <a:xfrm>
            <a:off x="8140899" y="1985765"/>
            <a:ext cx="639500" cy="89107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51" name="文本框 35">
            <a:extLst>
              <a:ext uri="{FF2B5EF4-FFF2-40B4-BE49-F238E27FC236}">
                <a16:creationId xmlns:a16="http://schemas.microsoft.com/office/drawing/2014/main" id="{2533C8BC-BCCD-4C1C-A92D-C014F5893019}"/>
              </a:ext>
            </a:extLst>
          </p:cNvPr>
          <p:cNvSpPr txBox="1"/>
          <p:nvPr/>
        </p:nvSpPr>
        <p:spPr>
          <a:xfrm>
            <a:off x="9617118" y="1985765"/>
            <a:ext cx="840798" cy="415498"/>
          </a:xfrm>
          <a:prstGeom prst="rect">
            <a:avLst/>
          </a:prstGeom>
          <a:noFill/>
          <a:scene3d>
            <a:camera prst="perspectiveLeft">
              <a:rot lat="0" lon="12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070C0"/>
                </a:solidFill>
                <a:ea typeface="方正兰亭黑简体" panose="02000000000000000000" pitchFamily="2" charset="-122"/>
              </a:rPr>
              <a:t>05</a:t>
            </a:r>
            <a:endParaRPr lang="zh-CN" altLang="en-US" sz="2100" b="1" dirty="0">
              <a:solidFill>
                <a:srgbClr val="0070C0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52" name="矩形 35">
            <a:extLst>
              <a:ext uri="{FF2B5EF4-FFF2-40B4-BE49-F238E27FC236}">
                <a16:creationId xmlns:a16="http://schemas.microsoft.com/office/drawing/2014/main" id="{72DD7020-B3F2-4F0F-A985-B5A0AA456F0A}"/>
              </a:ext>
            </a:extLst>
          </p:cNvPr>
          <p:cNvSpPr/>
          <p:nvPr/>
        </p:nvSpPr>
        <p:spPr>
          <a:xfrm>
            <a:off x="9722314" y="1959783"/>
            <a:ext cx="639500" cy="89107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scene3d>
            <a:camera prst="perspectiveLef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C0"/>
              </a:solidFill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FCB1C8B9-8DBA-4897-8B40-C557524ABED6}"/>
              </a:ext>
            </a:extLst>
          </p:cNvPr>
          <p:cNvSpPr/>
          <p:nvPr/>
        </p:nvSpPr>
        <p:spPr>
          <a:xfrm>
            <a:off x="2634032" y="3468497"/>
            <a:ext cx="199440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«Образование»</a:t>
            </a:r>
            <a:r>
              <a:rPr lang="ru-RU" dirty="0" smtClean="0"/>
              <a:t>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«Патриотическое воспитание граждан Российской Федерации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на сумму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1 295,24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тыс., рублей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矩形 52">
            <a:extLst>
              <a:ext uri="{FF2B5EF4-FFF2-40B4-BE49-F238E27FC236}">
                <a16:creationId xmlns:a16="http://schemas.microsoft.com/office/drawing/2014/main" id="{00D98E9C-FD50-4C5B-B906-33A503DBAC2A}"/>
              </a:ext>
            </a:extLst>
          </p:cNvPr>
          <p:cNvSpPr/>
          <p:nvPr/>
        </p:nvSpPr>
        <p:spPr>
          <a:xfrm>
            <a:off x="4601018" y="2843563"/>
            <a:ext cx="163124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«Образование»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региональный проект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«Успех каждого ребенка»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(МОУ СОШ №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447, 37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矩形 52">
            <a:extLst>
              <a:ext uri="{FF2B5EF4-FFF2-40B4-BE49-F238E27FC236}">
                <a16:creationId xmlns:a16="http://schemas.microsoft.com/office/drawing/2014/main" id="{D3D0E06B-28A4-4A3F-82CA-FC83741A8294}"/>
              </a:ext>
            </a:extLst>
          </p:cNvPr>
          <p:cNvSpPr/>
          <p:nvPr/>
        </p:nvSpPr>
        <p:spPr>
          <a:xfrm>
            <a:off x="6203695" y="2267170"/>
            <a:ext cx="163124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«Образование»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региональный проект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«Современная школа» (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МОУ Гимназия № 1, МОУ СОШ № 2, 3,4,5,6,7,8,9,11,12,13)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14 709,73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56" name="矩形 52">
            <a:extLst>
              <a:ext uri="{FF2B5EF4-FFF2-40B4-BE49-F238E27FC236}">
                <a16:creationId xmlns:a16="http://schemas.microsoft.com/office/drawing/2014/main" id="{398AFABF-1334-442C-821A-CA00D94A6B2E}"/>
              </a:ext>
            </a:extLst>
          </p:cNvPr>
          <p:cNvSpPr/>
          <p:nvPr/>
        </p:nvSpPr>
        <p:spPr>
          <a:xfrm>
            <a:off x="7817681" y="2348956"/>
            <a:ext cx="163124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«Демография»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региональный проект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«Финансовая поддержка семей при рождении детей»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122 249,18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57" name="矩形 52">
            <a:extLst>
              <a:ext uri="{FF2B5EF4-FFF2-40B4-BE49-F238E27FC236}">
                <a16:creationId xmlns:a16="http://schemas.microsoft.com/office/drawing/2014/main" id="{7BF09963-5A66-40D5-96F5-71CB7E2CD4C0}"/>
              </a:ext>
            </a:extLst>
          </p:cNvPr>
          <p:cNvSpPr/>
          <p:nvPr/>
        </p:nvSpPr>
        <p:spPr>
          <a:xfrm>
            <a:off x="9344546" y="2367480"/>
            <a:ext cx="163124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«Экология»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региональный проект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«Комплексная система обращения с твердыми коммунальными отходами»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сумму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1 699,95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3734612" y="6167970"/>
            <a:ext cx="4898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141 401,47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94" y="-66878"/>
            <a:ext cx="2274851" cy="227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3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11000" y="0"/>
            <a:ext cx="6210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Резервный фонд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515" y="875116"/>
            <a:ext cx="6051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В 2022 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 из резервного фонда администрации на реализацию полномочий </a:t>
            </a:r>
            <a:r>
              <a:rPr lang="ru-RU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проведению мероприятий, связанных с профилактикой и устранением последствий распространения коронавирусной инфекции 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Новоалександровского городского округа Ставропольского края, было </a:t>
            </a:r>
            <a:r>
              <a:rPr lang="ru-RU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выделено и израсходовано всего </a:t>
            </a:r>
            <a:r>
              <a:rPr lang="ru-RU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1 449,18 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endParaRPr lang="ru-RU" sz="1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8495421" y="5466912"/>
            <a:ext cx="3966292" cy="836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137"/>
          <p:cNvGrpSpPr/>
          <p:nvPr/>
        </p:nvGrpSpPr>
        <p:grpSpPr>
          <a:xfrm>
            <a:off x="8710683" y="400050"/>
            <a:ext cx="374775" cy="5003761"/>
            <a:chOff x="1074408" y="1948719"/>
            <a:chExt cx="214311" cy="1185003"/>
          </a:xfrm>
        </p:grpSpPr>
        <p:cxnSp>
          <p:nvCxnSpPr>
            <p:cNvPr id="8" name="Straight Connector 5"/>
            <p:cNvCxnSpPr/>
            <p:nvPr/>
          </p:nvCxnSpPr>
          <p:spPr>
            <a:xfrm flipV="1">
              <a:off x="1181564" y="1948719"/>
              <a:ext cx="0" cy="117548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ounded Rectangle 6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rgbClr val="26A6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8"/>
          <p:cNvGrpSpPr/>
          <p:nvPr/>
        </p:nvGrpSpPr>
        <p:grpSpPr>
          <a:xfrm>
            <a:off x="9375361" y="3706488"/>
            <a:ext cx="336279" cy="1647947"/>
            <a:chOff x="1447800" y="1485900"/>
            <a:chExt cx="214311" cy="1647822"/>
          </a:xfrm>
        </p:grpSpPr>
        <p:cxnSp>
          <p:nvCxnSpPr>
            <p:cNvPr id="11" name="Straight Connector 8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ounded Rectangle 9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rgbClr val="F15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40"/>
          <p:cNvGrpSpPr/>
          <p:nvPr/>
        </p:nvGrpSpPr>
        <p:grpSpPr>
          <a:xfrm>
            <a:off x="9982452" y="4433616"/>
            <a:ext cx="356602" cy="885198"/>
            <a:chOff x="2209800" y="2232122"/>
            <a:chExt cx="214311" cy="901600"/>
          </a:xfrm>
        </p:grpSpPr>
        <p:cxnSp>
          <p:nvCxnSpPr>
            <p:cNvPr id="17" name="Straight Connector 14"/>
            <p:cNvCxnSpPr/>
            <p:nvPr/>
          </p:nvCxnSpPr>
          <p:spPr>
            <a:xfrm flipH="1" flipV="1">
              <a:off x="2316955" y="2232122"/>
              <a:ext cx="1" cy="8920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ounded Rectangle 15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rgbClr val="B3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406350" y="191622"/>
            <a:ext cx="13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1 166,74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9051111" y="3217466"/>
            <a:ext cx="13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181,09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9764565" y="4032734"/>
            <a:ext cx="1358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101,35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10763250" y="988457"/>
            <a:ext cx="1161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45" y="2308815"/>
            <a:ext cx="808523" cy="808523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838325" y="2713077"/>
            <a:ext cx="491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униципальными организациями образования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75032" y="3566153"/>
            <a:ext cx="491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униципальными организациями культуры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97177" y="4527807"/>
            <a:ext cx="4914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администрацией с отраслевыми (функциональными) и территориальными органами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06" y="3249073"/>
            <a:ext cx="1143000" cy="812800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9" y="4460534"/>
            <a:ext cx="990603" cy="99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6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77532" y="63320"/>
            <a:ext cx="5360763" cy="584775"/>
          </a:xfrm>
          <a:prstGeom prst="rect">
            <a:avLst/>
          </a:prstGeom>
          <a:solidFill>
            <a:schemeClr val="bg1"/>
          </a:solidFill>
          <a:effectLst>
            <a:softEdge rad="139700"/>
          </a:effectLst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информация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58549" y="927542"/>
            <a:ext cx="8303741" cy="18158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подготовлен специалистами финансового управления Новоалександровского городского округа Ставропольского края для повышения финансовой грамотности населения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661494"/>
              </p:ext>
            </p:extLst>
          </p:nvPr>
        </p:nvGraphicFramePr>
        <p:xfrm>
          <a:off x="373343" y="3022871"/>
          <a:ext cx="11445313" cy="2915737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897954">
                  <a:extLst>
                    <a:ext uri="{9D8B030D-6E8A-4147-A177-3AD203B41FA5}">
                      <a16:colId xmlns:a16="http://schemas.microsoft.com/office/drawing/2014/main" val="317941895"/>
                    </a:ext>
                  </a:extLst>
                </a:gridCol>
                <a:gridCol w="5547359">
                  <a:extLst>
                    <a:ext uri="{9D8B030D-6E8A-4147-A177-3AD203B41FA5}">
                      <a16:colId xmlns:a16="http://schemas.microsoft.com/office/drawing/2014/main" val="1363903267"/>
                    </a:ext>
                  </a:extLst>
                </a:gridCol>
              </a:tblGrid>
              <a:tr h="6149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Адрес: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>
                    <a:solidFill>
                      <a:srgbClr val="65C0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356000, </a:t>
                      </a:r>
                      <a:r>
                        <a:rPr lang="ru-RU" sz="1600" cap="none" spc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Ставропольский </a:t>
                      </a: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Новоалександровск,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Гагарина, 325 (2 этаж)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>
                    <a:solidFill>
                      <a:srgbClr val="65C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079950"/>
                  </a:ext>
                </a:extLst>
              </a:tr>
              <a:tr h="5272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cap="none" spc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</a:t>
                      </a: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обращения граждан: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(86544) </a:t>
                      </a:r>
                      <a:r>
                        <a:rPr lang="ru-RU" sz="1600" cap="none" spc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6-06-58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246792"/>
                  </a:ext>
                </a:extLst>
              </a:tr>
              <a:tr h="536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</a:t>
                      </a: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факс: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 anchor="ctr">
                    <a:solidFill>
                      <a:srgbClr val="F7C4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(86544) 6-66-83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 anchor="ctr">
                    <a:solidFill>
                      <a:srgbClr val="F7C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5782039"/>
                  </a:ext>
                </a:extLst>
              </a:tr>
              <a:tr h="359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cap="none" spc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</a:t>
                      </a: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электронной почты: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cap="none" spc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fiupravlenie@yandex.ru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871987"/>
                  </a:ext>
                </a:extLst>
              </a:tr>
              <a:tr h="761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cap="none" spc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Официальный </a:t>
                      </a: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сайт администрации </a:t>
                      </a:r>
                      <a:r>
                        <a:rPr lang="ru-RU" sz="1600" cap="none" spc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Новоалександровского </a:t>
                      </a: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городского округа Ставропольского края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cap="none" spc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www</a:t>
                      </a: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600" cap="none" spc="0" dirty="0" err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newalexandrovsk</a:t>
                      </a:r>
                      <a:r>
                        <a:rPr lang="ru-RU" sz="1600" cap="none" spc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600" cap="none" spc="0" dirty="0" err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</a:t>
                      </a:r>
                      <a:endParaRPr lang="ru-RU" sz="16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70" marR="47070" marT="0" marB="0" anchor="ctr"/>
                </a:tc>
                <a:extLst>
                  <a:ext uri="{0D108BD9-81ED-4DB2-BD59-A6C34878D82A}">
                    <a16:rowId xmlns:a16="http://schemas.microsoft.com/office/drawing/2014/main" val="310580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665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7"/>
          <p:cNvSpPr/>
          <p:nvPr/>
        </p:nvSpPr>
        <p:spPr>
          <a:xfrm rot="2700000">
            <a:off x="5424322" y="1203007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任意多边形 40"/>
          <p:cNvSpPr/>
          <p:nvPr/>
        </p:nvSpPr>
        <p:spPr>
          <a:xfrm rot="18900000" flipH="1">
            <a:off x="6444840" y="2267725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任意多边形 45"/>
          <p:cNvSpPr/>
          <p:nvPr/>
        </p:nvSpPr>
        <p:spPr>
          <a:xfrm rot="2700000">
            <a:off x="5424322" y="3332443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任意多边形 48"/>
          <p:cNvSpPr/>
          <p:nvPr/>
        </p:nvSpPr>
        <p:spPr>
          <a:xfrm rot="18900000" flipH="1">
            <a:off x="6444840" y="4397159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任意多边形 51"/>
          <p:cNvSpPr/>
          <p:nvPr/>
        </p:nvSpPr>
        <p:spPr>
          <a:xfrm rot="2700000">
            <a:off x="5424322" y="5461876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grpSp>
        <p:nvGrpSpPr>
          <p:cNvPr id="9" name="组合 86"/>
          <p:cNvGrpSpPr/>
          <p:nvPr/>
        </p:nvGrpSpPr>
        <p:grpSpPr>
          <a:xfrm>
            <a:off x="5609136" y="877560"/>
            <a:ext cx="973115" cy="973115"/>
            <a:chOff x="5613944" y="1340768"/>
            <a:chExt cx="920788" cy="920788"/>
          </a:xfrm>
        </p:grpSpPr>
        <p:sp>
          <p:nvSpPr>
            <p:cNvPr id="10" name="椭圆 23"/>
            <p:cNvSpPr/>
            <p:nvPr/>
          </p:nvSpPr>
          <p:spPr>
            <a:xfrm>
              <a:off x="5613944" y="1340768"/>
              <a:ext cx="920788" cy="9207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1" name="组合 62"/>
            <p:cNvGrpSpPr/>
            <p:nvPr/>
          </p:nvGrpSpPr>
          <p:grpSpPr>
            <a:xfrm>
              <a:off x="5726991" y="1442091"/>
              <a:ext cx="694696" cy="630107"/>
              <a:chOff x="5726991" y="1432788"/>
              <a:chExt cx="694696" cy="630107"/>
            </a:xfrm>
          </p:grpSpPr>
          <p:sp>
            <p:nvSpPr>
              <p:cNvPr id="12" name="TextBox 20"/>
              <p:cNvSpPr txBox="1"/>
              <p:nvPr/>
            </p:nvSpPr>
            <p:spPr>
              <a:xfrm>
                <a:off x="5914315" y="1596932"/>
                <a:ext cx="320046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01</a:t>
                </a:r>
                <a:endParaRPr lang="zh-CN" altLang="en-US" sz="3200" spc="3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13" name="TextBox 20"/>
              <p:cNvSpPr txBox="1"/>
              <p:nvPr/>
            </p:nvSpPr>
            <p:spPr>
              <a:xfrm>
                <a:off x="5726991" y="143278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87"/>
          <p:cNvGrpSpPr/>
          <p:nvPr/>
        </p:nvGrpSpPr>
        <p:grpSpPr>
          <a:xfrm>
            <a:off x="5609136" y="1942278"/>
            <a:ext cx="973115" cy="973115"/>
            <a:chOff x="5613944" y="2348233"/>
            <a:chExt cx="920788" cy="920788"/>
          </a:xfrm>
        </p:grpSpPr>
        <p:sp>
          <p:nvSpPr>
            <p:cNvPr id="15" name="椭圆 41"/>
            <p:cNvSpPr/>
            <p:nvPr/>
          </p:nvSpPr>
          <p:spPr>
            <a:xfrm flipH="1">
              <a:off x="5613944" y="2348233"/>
              <a:ext cx="920788" cy="920788"/>
            </a:xfrm>
            <a:prstGeom prst="ellipse">
              <a:avLst/>
            </a:prstGeom>
            <a:solidFill>
              <a:srgbClr val="2BB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6" name="组合 58"/>
            <p:cNvGrpSpPr/>
            <p:nvPr/>
          </p:nvGrpSpPr>
          <p:grpSpPr>
            <a:xfrm>
              <a:off x="5726991" y="2449556"/>
              <a:ext cx="694696" cy="630107"/>
              <a:chOff x="5726990" y="2469108"/>
              <a:chExt cx="694696" cy="630107"/>
            </a:xfrm>
          </p:grpSpPr>
          <p:sp>
            <p:nvSpPr>
              <p:cNvPr id="17" name="TextBox 20"/>
              <p:cNvSpPr txBox="1"/>
              <p:nvPr/>
            </p:nvSpPr>
            <p:spPr>
              <a:xfrm>
                <a:off x="5914316" y="2633252"/>
                <a:ext cx="320046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02</a:t>
                </a:r>
                <a:endPara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18" name="TextBox 20"/>
              <p:cNvSpPr txBox="1"/>
              <p:nvPr/>
            </p:nvSpPr>
            <p:spPr>
              <a:xfrm>
                <a:off x="5726990" y="246910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88"/>
          <p:cNvGrpSpPr/>
          <p:nvPr/>
        </p:nvGrpSpPr>
        <p:grpSpPr>
          <a:xfrm>
            <a:off x="5632838" y="3007736"/>
            <a:ext cx="973115" cy="973115"/>
            <a:chOff x="5613944" y="3355698"/>
            <a:chExt cx="920788" cy="920788"/>
          </a:xfrm>
        </p:grpSpPr>
        <p:sp>
          <p:nvSpPr>
            <p:cNvPr id="20" name="椭圆 46"/>
            <p:cNvSpPr/>
            <p:nvPr/>
          </p:nvSpPr>
          <p:spPr>
            <a:xfrm>
              <a:off x="5613944" y="3355698"/>
              <a:ext cx="920788" cy="9207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1" name="组合 59"/>
            <p:cNvGrpSpPr/>
            <p:nvPr/>
          </p:nvGrpSpPr>
          <p:grpSpPr>
            <a:xfrm>
              <a:off x="5726992" y="3457021"/>
              <a:ext cx="694696" cy="630107"/>
              <a:chOff x="5726991" y="2469108"/>
              <a:chExt cx="694696" cy="630107"/>
            </a:xfrm>
          </p:grpSpPr>
          <p:sp>
            <p:nvSpPr>
              <p:cNvPr id="22" name="TextBox 20"/>
              <p:cNvSpPr txBox="1"/>
              <p:nvPr/>
            </p:nvSpPr>
            <p:spPr>
              <a:xfrm>
                <a:off x="5908249" y="2633252"/>
                <a:ext cx="332180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03</a:t>
                </a:r>
                <a:endPara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3" name="TextBox 20"/>
              <p:cNvSpPr txBox="1"/>
              <p:nvPr/>
            </p:nvSpPr>
            <p:spPr>
              <a:xfrm>
                <a:off x="5726991" y="246910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89"/>
          <p:cNvGrpSpPr/>
          <p:nvPr/>
        </p:nvGrpSpPr>
        <p:grpSpPr>
          <a:xfrm>
            <a:off x="5609136" y="4071711"/>
            <a:ext cx="973115" cy="973115"/>
            <a:chOff x="5613944" y="4363162"/>
            <a:chExt cx="920788" cy="920788"/>
          </a:xfrm>
        </p:grpSpPr>
        <p:sp>
          <p:nvSpPr>
            <p:cNvPr id="25" name="椭圆 49"/>
            <p:cNvSpPr/>
            <p:nvPr/>
          </p:nvSpPr>
          <p:spPr>
            <a:xfrm flipH="1">
              <a:off x="5613944" y="4363162"/>
              <a:ext cx="920788" cy="92078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6" name="组合 63"/>
            <p:cNvGrpSpPr/>
            <p:nvPr/>
          </p:nvGrpSpPr>
          <p:grpSpPr>
            <a:xfrm>
              <a:off x="5726991" y="4464485"/>
              <a:ext cx="694696" cy="630107"/>
              <a:chOff x="5726990" y="2469108"/>
              <a:chExt cx="694696" cy="630107"/>
            </a:xfrm>
          </p:grpSpPr>
          <p:sp>
            <p:nvSpPr>
              <p:cNvPr id="27" name="TextBox 20"/>
              <p:cNvSpPr txBox="1"/>
              <p:nvPr/>
            </p:nvSpPr>
            <p:spPr>
              <a:xfrm>
                <a:off x="5915832" y="2633252"/>
                <a:ext cx="317012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04</a:t>
                </a:r>
                <a:endPara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8" name="TextBox 20"/>
              <p:cNvSpPr txBox="1"/>
              <p:nvPr/>
            </p:nvSpPr>
            <p:spPr>
              <a:xfrm>
                <a:off x="5726990" y="246910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90"/>
          <p:cNvGrpSpPr/>
          <p:nvPr/>
        </p:nvGrpSpPr>
        <p:grpSpPr>
          <a:xfrm>
            <a:off x="5609136" y="5136429"/>
            <a:ext cx="973115" cy="973115"/>
            <a:chOff x="5613944" y="5370626"/>
            <a:chExt cx="920788" cy="920788"/>
          </a:xfrm>
        </p:grpSpPr>
        <p:sp>
          <p:nvSpPr>
            <p:cNvPr id="30" name="椭圆 52"/>
            <p:cNvSpPr/>
            <p:nvPr/>
          </p:nvSpPr>
          <p:spPr>
            <a:xfrm>
              <a:off x="5613944" y="5370626"/>
              <a:ext cx="920788" cy="9207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1" name="组合 66"/>
            <p:cNvGrpSpPr/>
            <p:nvPr/>
          </p:nvGrpSpPr>
          <p:grpSpPr>
            <a:xfrm>
              <a:off x="5726990" y="5471949"/>
              <a:ext cx="694696" cy="630107"/>
              <a:chOff x="5726989" y="2469108"/>
              <a:chExt cx="694696" cy="630107"/>
            </a:xfrm>
          </p:grpSpPr>
          <p:sp>
            <p:nvSpPr>
              <p:cNvPr id="32" name="TextBox 20"/>
              <p:cNvSpPr txBox="1"/>
              <p:nvPr/>
            </p:nvSpPr>
            <p:spPr>
              <a:xfrm>
                <a:off x="5910522" y="2633252"/>
                <a:ext cx="327631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05</a:t>
                </a:r>
                <a:endPara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33" name="TextBox 20"/>
              <p:cNvSpPr txBox="1"/>
              <p:nvPr/>
            </p:nvSpPr>
            <p:spPr>
              <a:xfrm>
                <a:off x="5726989" y="246910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5" name="TextBox 106"/>
          <p:cNvSpPr txBox="1"/>
          <p:nvPr/>
        </p:nvSpPr>
        <p:spPr>
          <a:xfrm>
            <a:off x="987552" y="865060"/>
            <a:ext cx="4138335" cy="12618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ru-RU" dirty="0" smtClean="0">
                <a:solidFill>
                  <a:srgbClr val="5B9BD5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Бюджет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r>
              <a:rPr lang="ru-RU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ru-RU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106"/>
          <p:cNvSpPr txBox="1"/>
          <p:nvPr/>
        </p:nvSpPr>
        <p:spPr>
          <a:xfrm>
            <a:off x="6947093" y="1904161"/>
            <a:ext cx="418107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rgbClr val="2BBBC8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Доходы бюджета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источников финансирования дефицита бюджета.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106"/>
          <p:cNvSpPr txBox="1"/>
          <p:nvPr/>
        </p:nvSpPr>
        <p:spPr>
          <a:xfrm>
            <a:off x="1153958" y="3115646"/>
            <a:ext cx="413833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rgbClr val="FF66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Расходы бюджета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средства, за исключением источников финансирования дефицита бюджета.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106"/>
          <p:cNvSpPr txBox="1"/>
          <p:nvPr/>
        </p:nvSpPr>
        <p:spPr>
          <a:xfrm>
            <a:off x="7065499" y="4328333"/>
            <a:ext cx="4181075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Дефицит бюджета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расходов бюджета над его доходами.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106"/>
          <p:cNvSpPr txBox="1"/>
          <p:nvPr/>
        </p:nvSpPr>
        <p:spPr>
          <a:xfrm>
            <a:off x="1314084" y="5405794"/>
            <a:ext cx="4138335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Профицит бюджета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бюджета над его расходами.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3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5" y="134035"/>
            <a:ext cx="101822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Обеспечение основных параметров исполнения бюджета Новоалександровского городского округа в </a:t>
            </a:r>
            <a:r>
              <a:rPr lang="ru-RU" sz="20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2022 </a:t>
            </a:r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году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09663" y="946696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осуществлялось с учетом ограничений, установленных </a:t>
            </a:r>
            <a:r>
              <a:rPr lang="ru-RU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Соглашением от </a:t>
            </a:r>
            <a:r>
              <a:rPr lang="ru-RU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№ </a:t>
            </a:r>
            <a:r>
              <a:rPr lang="ru-RU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29-10-22-С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мерах по социально-экономическому развитию и оздоровлению муниципальных финансов муниципального образования Ставропольского края, заключенному между министерством финансов Ставропольского края и администрацией Новоалександровского городского округа Ставропольского края и было направлено на обеспечение сбалансированности бюджета Новоалександровского городского округа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150" y="134035"/>
            <a:ext cx="3552825" cy="3158067"/>
          </a:xfrm>
          <a:prstGeom prst="rect">
            <a:avLst/>
          </a:prstGeom>
        </p:spPr>
      </p:pic>
      <p:grpSp>
        <p:nvGrpSpPr>
          <p:cNvPr id="8" name="组合 53"/>
          <p:cNvGrpSpPr/>
          <p:nvPr/>
        </p:nvGrpSpPr>
        <p:grpSpPr>
          <a:xfrm>
            <a:off x="3434527" y="4251256"/>
            <a:ext cx="5780739" cy="954107"/>
            <a:chOff x="5337193" y="1666513"/>
            <a:chExt cx="5780739" cy="954107"/>
          </a:xfrm>
        </p:grpSpPr>
        <p:sp>
          <p:nvSpPr>
            <p:cNvPr id="9" name="椭圆 54"/>
            <p:cNvSpPr>
              <a:spLocks noChangeAspect="1"/>
            </p:cNvSpPr>
            <p:nvPr/>
          </p:nvSpPr>
          <p:spPr>
            <a:xfrm>
              <a:off x="5337193" y="1749717"/>
              <a:ext cx="501571" cy="501571"/>
            </a:xfrm>
            <a:prstGeom prst="ellipse">
              <a:avLst/>
            </a:prstGeom>
            <a:solidFill>
              <a:srgbClr val="8EC83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" name="矩形 56"/>
            <p:cNvSpPr/>
            <p:nvPr/>
          </p:nvSpPr>
          <p:spPr>
            <a:xfrm>
              <a:off x="5890565" y="1666513"/>
              <a:ext cx="522736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План мероприятий по реализации решения Совета депутатов Новоалександровского городского округа </a:t>
              </a:r>
              <a:r>
                <a:rPr lang="ru-RU" sz="1400" dirty="0" smtClean="0">
                  <a:solidFill>
                    <a:srgbClr val="8EC8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«О бюджете Новоалександровского городского округа на 2022 год и</a:t>
              </a:r>
            </a:p>
            <a:p>
              <a:r>
                <a:rPr lang="ru-RU" sz="1400" dirty="0" smtClean="0">
                  <a:solidFill>
                    <a:srgbClr val="8EC8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плановый период 2023 и 2024 годов»</a:t>
              </a:r>
              <a:endParaRPr lang="en-US" sz="1400" dirty="0">
                <a:solidFill>
                  <a:srgbClr val="8EC83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57"/>
          <p:cNvGrpSpPr/>
          <p:nvPr/>
        </p:nvGrpSpPr>
        <p:grpSpPr>
          <a:xfrm>
            <a:off x="3434528" y="5609813"/>
            <a:ext cx="5780738" cy="769232"/>
            <a:chOff x="5337194" y="3103542"/>
            <a:chExt cx="5780738" cy="769232"/>
          </a:xfrm>
        </p:grpSpPr>
        <p:sp>
          <p:nvSpPr>
            <p:cNvPr id="13" name="椭圆 58"/>
            <p:cNvSpPr>
              <a:spLocks noChangeAspect="1"/>
            </p:cNvSpPr>
            <p:nvPr/>
          </p:nvSpPr>
          <p:spPr>
            <a:xfrm>
              <a:off x="5337194" y="3103542"/>
              <a:ext cx="501571" cy="501571"/>
            </a:xfrm>
            <a:prstGeom prst="ellipse">
              <a:avLst/>
            </a:prstGeom>
            <a:solidFill>
              <a:srgbClr val="30B9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2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" name="矩形 60"/>
            <p:cNvSpPr/>
            <p:nvPr/>
          </p:nvSpPr>
          <p:spPr>
            <a:xfrm>
              <a:off x="5890565" y="3134110"/>
              <a:ext cx="522736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Программа консолидации бюджетных средств в целях оздоровления муниципальных финансов </a:t>
              </a:r>
              <a:r>
                <a:rPr lang="ru-RU" sz="1400" dirty="0">
                  <a:solidFill>
                    <a:srgbClr val="30B9E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Новоалександровского городского округа Ставропольского края на 2018-2024 годы</a:t>
              </a:r>
            </a:p>
          </p:txBody>
        </p:sp>
      </p:grpSp>
      <p:sp>
        <p:nvSpPr>
          <p:cNvPr id="16" name="文本框 10"/>
          <p:cNvSpPr txBox="1"/>
          <p:nvPr/>
        </p:nvSpPr>
        <p:spPr>
          <a:xfrm>
            <a:off x="3829774" y="3650994"/>
            <a:ext cx="7287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46"/>
            <a:r>
              <a:rPr lang="ru-RU" altLang="zh-CN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 этой целью были приняты и реализованы</a:t>
            </a:r>
            <a:endParaRPr lang="zh-CN" altLang="en-US" sz="16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 3"/>
          <p:cNvGrpSpPr/>
          <p:nvPr/>
        </p:nvGrpSpPr>
        <p:grpSpPr>
          <a:xfrm>
            <a:off x="469916" y="3913793"/>
            <a:ext cx="2575143" cy="2638425"/>
            <a:chOff x="836142" y="2356202"/>
            <a:chExt cx="2354275" cy="2333859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1627280" y="2824505"/>
              <a:ext cx="537208" cy="381533"/>
            </a:xfrm>
            <a:custGeom>
              <a:avLst/>
              <a:gdLst>
                <a:gd name="T0" fmla="*/ 9 w 55"/>
                <a:gd name="T1" fmla="*/ 0 h 39"/>
                <a:gd name="T2" fmla="*/ 33 w 55"/>
                <a:gd name="T3" fmla="*/ 13 h 39"/>
                <a:gd name="T4" fmla="*/ 54 w 55"/>
                <a:gd name="T5" fmla="*/ 33 h 39"/>
                <a:gd name="T6" fmla="*/ 36 w 55"/>
                <a:gd name="T7" fmla="*/ 39 h 39"/>
                <a:gd name="T8" fmla="*/ 9 w 5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9" y="0"/>
                  </a:moveTo>
                  <a:cubicBezTo>
                    <a:pt x="9" y="12"/>
                    <a:pt x="24" y="11"/>
                    <a:pt x="33" y="13"/>
                  </a:cubicBezTo>
                  <a:cubicBezTo>
                    <a:pt x="55" y="18"/>
                    <a:pt x="54" y="33"/>
                    <a:pt x="54" y="33"/>
                  </a:cubicBezTo>
                  <a:cubicBezTo>
                    <a:pt x="54" y="33"/>
                    <a:pt x="47" y="39"/>
                    <a:pt x="36" y="39"/>
                  </a:cubicBezTo>
                  <a:cubicBezTo>
                    <a:pt x="23" y="39"/>
                    <a:pt x="0" y="23"/>
                    <a:pt x="9" y="0"/>
                  </a:cubicBezTo>
                  <a:close/>
                </a:path>
              </a:pathLst>
            </a:custGeom>
            <a:solidFill>
              <a:srgbClr val="30B9E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2350790" y="2922759"/>
              <a:ext cx="507860" cy="468303"/>
            </a:xfrm>
            <a:custGeom>
              <a:avLst/>
              <a:gdLst>
                <a:gd name="T0" fmla="*/ 42 w 52"/>
                <a:gd name="T1" fmla="*/ 0 h 48"/>
                <a:gd name="T2" fmla="*/ 45 w 52"/>
                <a:gd name="T3" fmla="*/ 31 h 48"/>
                <a:gd name="T4" fmla="*/ 6 w 52"/>
                <a:gd name="T5" fmla="*/ 45 h 48"/>
                <a:gd name="T6" fmla="*/ 5 w 52"/>
                <a:gd name="T7" fmla="*/ 26 h 48"/>
                <a:gd name="T8" fmla="*/ 42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2" y="0"/>
                  </a:moveTo>
                  <a:cubicBezTo>
                    <a:pt x="42" y="0"/>
                    <a:pt x="52" y="20"/>
                    <a:pt x="45" y="31"/>
                  </a:cubicBezTo>
                  <a:cubicBezTo>
                    <a:pt x="34" y="48"/>
                    <a:pt x="23" y="41"/>
                    <a:pt x="6" y="45"/>
                  </a:cubicBezTo>
                  <a:cubicBezTo>
                    <a:pt x="6" y="45"/>
                    <a:pt x="0" y="35"/>
                    <a:pt x="5" y="26"/>
                  </a:cubicBezTo>
                  <a:cubicBezTo>
                    <a:pt x="14" y="10"/>
                    <a:pt x="39" y="15"/>
                    <a:pt x="4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969256" y="2356202"/>
              <a:ext cx="303695" cy="410882"/>
            </a:xfrm>
            <a:custGeom>
              <a:avLst/>
              <a:gdLst>
                <a:gd name="T0" fmla="*/ 14 w 31"/>
                <a:gd name="T1" fmla="*/ 42 h 42"/>
                <a:gd name="T2" fmla="*/ 29 w 31"/>
                <a:gd name="T3" fmla="*/ 22 h 42"/>
                <a:gd name="T4" fmla="*/ 30 w 31"/>
                <a:gd name="T5" fmla="*/ 0 h 42"/>
                <a:gd name="T6" fmla="*/ 10 w 31"/>
                <a:gd name="T7" fmla="*/ 13 h 42"/>
                <a:gd name="T8" fmla="*/ 14 w 3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14" y="42"/>
                  </a:moveTo>
                  <a:cubicBezTo>
                    <a:pt x="26" y="42"/>
                    <a:pt x="31" y="33"/>
                    <a:pt x="29" y="22"/>
                  </a:cubicBezTo>
                  <a:cubicBezTo>
                    <a:pt x="28" y="13"/>
                    <a:pt x="25" y="8"/>
                    <a:pt x="30" y="0"/>
                  </a:cubicBezTo>
                  <a:cubicBezTo>
                    <a:pt x="30" y="0"/>
                    <a:pt x="16" y="2"/>
                    <a:pt x="10" y="13"/>
                  </a:cubicBezTo>
                  <a:cubicBezTo>
                    <a:pt x="0" y="31"/>
                    <a:pt x="14" y="42"/>
                    <a:pt x="14" y="42"/>
                  </a:cubicBezTo>
                  <a:close/>
                </a:path>
              </a:pathLst>
            </a:custGeom>
            <a:solidFill>
              <a:srgbClr val="8EC83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auto">
            <a:xfrm>
              <a:off x="2380138" y="3791736"/>
              <a:ext cx="234789" cy="234789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auto">
            <a:xfrm>
              <a:off x="2027954" y="3772595"/>
              <a:ext cx="322835" cy="321560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auto">
            <a:xfrm>
              <a:off x="2233395" y="3743247"/>
              <a:ext cx="195232" cy="185025"/>
            </a:xfrm>
            <a:prstGeom prst="ellipse">
              <a:avLst/>
            </a:prstGeom>
            <a:solidFill>
              <a:srgbClr val="000000">
                <a:lumMod val="75000"/>
                <a:lumOff val="2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2243603" y="3782803"/>
              <a:ext cx="185024" cy="185025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2243603" y="3879782"/>
              <a:ext cx="195232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6" name="Oval 20"/>
            <p:cNvSpPr>
              <a:spLocks noChangeArrowheads="1"/>
            </p:cNvSpPr>
            <p:nvPr/>
          </p:nvSpPr>
          <p:spPr bwMode="auto">
            <a:xfrm>
              <a:off x="1960325" y="3889990"/>
              <a:ext cx="185024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1832722" y="3821084"/>
              <a:ext cx="224581" cy="224581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1960325" y="3733039"/>
              <a:ext cx="185024" cy="176092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1744675" y="3919339"/>
              <a:ext cx="176092" cy="174816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1051791" y="3703690"/>
              <a:ext cx="2138626" cy="585698"/>
            </a:xfrm>
            <a:custGeom>
              <a:avLst/>
              <a:gdLst>
                <a:gd name="T0" fmla="*/ 14 w 219"/>
                <a:gd name="T1" fmla="*/ 60 h 60"/>
                <a:gd name="T2" fmla="*/ 129 w 219"/>
                <a:gd name="T3" fmla="*/ 60 h 60"/>
                <a:gd name="T4" fmla="*/ 209 w 219"/>
                <a:gd name="T5" fmla="*/ 27 h 60"/>
                <a:gd name="T6" fmla="*/ 216 w 219"/>
                <a:gd name="T7" fmla="*/ 10 h 60"/>
                <a:gd name="T8" fmla="*/ 198 w 219"/>
                <a:gd name="T9" fmla="*/ 3 h 60"/>
                <a:gd name="T10" fmla="*/ 124 w 219"/>
                <a:gd name="T11" fmla="*/ 34 h 60"/>
                <a:gd name="T12" fmla="*/ 14 w 219"/>
                <a:gd name="T13" fmla="*/ 34 h 60"/>
                <a:gd name="T14" fmla="*/ 0 w 219"/>
                <a:gd name="T15" fmla="*/ 47 h 60"/>
                <a:gd name="T16" fmla="*/ 14 w 219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60">
                  <a:moveTo>
                    <a:pt x="14" y="60"/>
                  </a:moveTo>
                  <a:cubicBezTo>
                    <a:pt x="129" y="60"/>
                    <a:pt x="129" y="60"/>
                    <a:pt x="129" y="60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15" y="25"/>
                    <a:pt x="219" y="17"/>
                    <a:pt x="216" y="10"/>
                  </a:cubicBezTo>
                  <a:cubicBezTo>
                    <a:pt x="213" y="3"/>
                    <a:pt x="205" y="0"/>
                    <a:pt x="198" y="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40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1060723" y="3674341"/>
              <a:ext cx="948090" cy="586974"/>
            </a:xfrm>
            <a:custGeom>
              <a:avLst/>
              <a:gdLst>
                <a:gd name="T0" fmla="*/ 15 w 97"/>
                <a:gd name="T1" fmla="*/ 60 h 60"/>
                <a:gd name="T2" fmla="*/ 20 w 97"/>
                <a:gd name="T3" fmla="*/ 59 h 60"/>
                <a:gd name="T4" fmla="*/ 88 w 97"/>
                <a:gd name="T5" fmla="*/ 27 h 60"/>
                <a:gd name="T6" fmla="*/ 94 w 97"/>
                <a:gd name="T7" fmla="*/ 9 h 60"/>
                <a:gd name="T8" fmla="*/ 76 w 97"/>
                <a:gd name="T9" fmla="*/ 3 h 60"/>
                <a:gd name="T10" fmla="*/ 10 w 97"/>
                <a:gd name="T11" fmla="*/ 35 h 60"/>
                <a:gd name="T12" fmla="*/ 3 w 97"/>
                <a:gd name="T13" fmla="*/ 52 h 60"/>
                <a:gd name="T14" fmla="*/ 15 w 9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0">
                  <a:moveTo>
                    <a:pt x="15" y="60"/>
                  </a:moveTo>
                  <a:cubicBezTo>
                    <a:pt x="17" y="60"/>
                    <a:pt x="19" y="60"/>
                    <a:pt x="20" y="59"/>
                  </a:cubicBezTo>
                  <a:cubicBezTo>
                    <a:pt x="46" y="49"/>
                    <a:pt x="87" y="28"/>
                    <a:pt x="88" y="27"/>
                  </a:cubicBezTo>
                  <a:cubicBezTo>
                    <a:pt x="95" y="24"/>
                    <a:pt x="97" y="16"/>
                    <a:pt x="94" y="9"/>
                  </a:cubicBezTo>
                  <a:cubicBezTo>
                    <a:pt x="91" y="2"/>
                    <a:pt x="83" y="0"/>
                    <a:pt x="76" y="3"/>
                  </a:cubicBezTo>
                  <a:cubicBezTo>
                    <a:pt x="76" y="3"/>
                    <a:pt x="34" y="25"/>
                    <a:pt x="10" y="35"/>
                  </a:cubicBezTo>
                  <a:cubicBezTo>
                    <a:pt x="3" y="38"/>
                    <a:pt x="0" y="45"/>
                    <a:pt x="3" y="52"/>
                  </a:cubicBezTo>
                  <a:cubicBezTo>
                    <a:pt x="5" y="57"/>
                    <a:pt x="10" y="60"/>
                    <a:pt x="15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36142" y="3948687"/>
              <a:ext cx="987647" cy="741374"/>
            </a:xfrm>
            <a:custGeom>
              <a:avLst/>
              <a:gdLst>
                <a:gd name="T0" fmla="*/ 48 w 101"/>
                <a:gd name="T1" fmla="*/ 3 h 76"/>
                <a:gd name="T2" fmla="*/ 22 w 101"/>
                <a:gd name="T3" fmla="*/ 18 h 76"/>
                <a:gd name="T4" fmla="*/ 0 w 101"/>
                <a:gd name="T5" fmla="*/ 50 h 76"/>
                <a:gd name="T6" fmla="*/ 49 w 101"/>
                <a:gd name="T7" fmla="*/ 76 h 76"/>
                <a:gd name="T8" fmla="*/ 75 w 101"/>
                <a:gd name="T9" fmla="*/ 32 h 76"/>
                <a:gd name="T10" fmla="*/ 84 w 101"/>
                <a:gd name="T11" fmla="*/ 20 h 76"/>
                <a:gd name="T12" fmla="*/ 65 w 101"/>
                <a:gd name="T13" fmla="*/ 22 h 76"/>
                <a:gd name="T14" fmla="*/ 48 w 101"/>
                <a:gd name="T15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6">
                  <a:moveTo>
                    <a:pt x="48" y="3"/>
                  </a:moveTo>
                  <a:cubicBezTo>
                    <a:pt x="48" y="3"/>
                    <a:pt x="36" y="0"/>
                    <a:pt x="22" y="18"/>
                  </a:cubicBezTo>
                  <a:cubicBezTo>
                    <a:pt x="15" y="26"/>
                    <a:pt x="7" y="38"/>
                    <a:pt x="0" y="50"/>
                  </a:cubicBezTo>
                  <a:cubicBezTo>
                    <a:pt x="18" y="66"/>
                    <a:pt x="49" y="76"/>
                    <a:pt x="49" y="7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101" y="20"/>
                    <a:pt x="84" y="20"/>
                  </a:cubicBezTo>
                  <a:cubicBezTo>
                    <a:pt x="77" y="20"/>
                    <a:pt x="59" y="22"/>
                    <a:pt x="65" y="22"/>
                  </a:cubicBezTo>
                  <a:cubicBezTo>
                    <a:pt x="75" y="22"/>
                    <a:pt x="72" y="3"/>
                    <a:pt x="48" y="3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33" name="任意多边形 28"/>
            <p:cNvSpPr/>
            <p:nvPr/>
          </p:nvSpPr>
          <p:spPr>
            <a:xfrm>
              <a:off x="1908007" y="2496564"/>
              <a:ext cx="854940" cy="1324519"/>
            </a:xfrm>
            <a:custGeom>
              <a:avLst/>
              <a:gdLst>
                <a:gd name="connsiteX0" fmla="*/ 384175 w 1063625"/>
                <a:gd name="connsiteY0" fmla="*/ 1076325 h 1092200"/>
                <a:gd name="connsiteX1" fmla="*/ 409575 w 1063625"/>
                <a:gd name="connsiteY1" fmla="*/ 276225 h 1092200"/>
                <a:gd name="connsiteX2" fmla="*/ 0 w 1063625"/>
                <a:gd name="connsiteY2" fmla="*/ 127000 h 1092200"/>
                <a:gd name="connsiteX3" fmla="*/ 390525 w 1063625"/>
                <a:gd name="connsiteY3" fmla="*/ 231775 h 1092200"/>
                <a:gd name="connsiteX4" fmla="*/ 317500 w 1063625"/>
                <a:gd name="connsiteY4" fmla="*/ 0 h 1092200"/>
                <a:gd name="connsiteX5" fmla="*/ 527050 w 1063625"/>
                <a:gd name="connsiteY5" fmla="*/ 571500 h 1092200"/>
                <a:gd name="connsiteX6" fmla="*/ 1063625 w 1063625"/>
                <a:gd name="connsiteY6" fmla="*/ 114300 h 1092200"/>
                <a:gd name="connsiteX7" fmla="*/ 536575 w 1063625"/>
                <a:gd name="connsiteY7" fmla="*/ 631825 h 1092200"/>
                <a:gd name="connsiteX8" fmla="*/ 476250 w 1063625"/>
                <a:gd name="connsiteY8" fmla="*/ 1092200 h 1092200"/>
                <a:gd name="connsiteX9" fmla="*/ 384175 w 1063625"/>
                <a:gd name="connsiteY9" fmla="*/ 1076325 h 1092200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3625" h="1647825">
                  <a:moveTo>
                    <a:pt x="384175" y="1631950"/>
                  </a:moveTo>
                  <a:cubicBezTo>
                    <a:pt x="602192" y="1296194"/>
                    <a:pt x="453495" y="1046163"/>
                    <a:pt x="409575" y="831850"/>
                  </a:cubicBezTo>
                  <a:cubicBezTo>
                    <a:pt x="184150" y="823383"/>
                    <a:pt x="111125" y="767292"/>
                    <a:pt x="0" y="682625"/>
                  </a:cubicBezTo>
                  <a:cubicBezTo>
                    <a:pt x="174625" y="774700"/>
                    <a:pt x="273050" y="797718"/>
                    <a:pt x="390525" y="794543"/>
                  </a:cubicBezTo>
                  <a:cubicBezTo>
                    <a:pt x="300567" y="601926"/>
                    <a:pt x="159808" y="350573"/>
                    <a:pt x="292100" y="0"/>
                  </a:cubicBezTo>
                  <a:cubicBezTo>
                    <a:pt x="148167" y="509058"/>
                    <a:pt x="470958" y="732367"/>
                    <a:pt x="527050" y="1127125"/>
                  </a:cubicBezTo>
                  <a:cubicBezTo>
                    <a:pt x="734483" y="903288"/>
                    <a:pt x="932393" y="969962"/>
                    <a:pt x="1063625" y="669925"/>
                  </a:cubicBezTo>
                  <a:cubicBezTo>
                    <a:pt x="1011767" y="932920"/>
                    <a:pt x="624153" y="1012560"/>
                    <a:pt x="536575" y="1187450"/>
                  </a:cubicBezTo>
                  <a:cubicBezTo>
                    <a:pt x="580761" y="1359958"/>
                    <a:pt x="513027" y="1515798"/>
                    <a:pt x="476250" y="1647825"/>
                  </a:cubicBezTo>
                  <a:lnTo>
                    <a:pt x="384175" y="1631950"/>
                  </a:lnTo>
                  <a:close/>
                </a:path>
              </a:pathLst>
            </a:custGeom>
            <a:solidFill>
              <a:srgbClr val="4FA5E3">
                <a:lumMod val="20000"/>
                <a:lumOff val="80000"/>
              </a:srgb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836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097" y="68935"/>
            <a:ext cx="11677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Деятельность органов местного самоуправления направленная на увеличение поступления налоговых и неналоговых доходов  в </a:t>
            </a:r>
            <a:r>
              <a:rPr lang="ru-RU" sz="20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бюджет</a:t>
            </a:r>
          </a:p>
          <a:p>
            <a:pPr algn="ctr"/>
            <a:r>
              <a:rPr lang="ru-RU" sz="2000" b="1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Новоалександровского городского округа</a:t>
            </a:r>
            <a:endParaRPr lang="ru-RU" sz="2000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4897" y="1041645"/>
            <a:ext cx="102843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увеличения доходов местного бюджета, Постановлением администрации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Новоалександровского городского округа Ставропольского края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1644 от 31.10.2018 г.,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консолидации бюджетных средств в целях оздоровления муниципальных финансов Новоалександровского городского округа Ставропольского края на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2018-2024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в соответствии с которой определены основные  мероприятия направленные на мобилизацию доходов:</a:t>
            </a:r>
          </a:p>
        </p:txBody>
      </p:sp>
      <p:grpSp>
        <p:nvGrpSpPr>
          <p:cNvPr id="9" name="Group 15"/>
          <p:cNvGrpSpPr/>
          <p:nvPr/>
        </p:nvGrpSpPr>
        <p:grpSpPr>
          <a:xfrm>
            <a:off x="8318222" y="3648305"/>
            <a:ext cx="3045194" cy="3532017"/>
            <a:chOff x="7346437" y="3001349"/>
            <a:chExt cx="3325083" cy="3856651"/>
          </a:xfrm>
        </p:grpSpPr>
        <p:sp>
          <p:nvSpPr>
            <p:cNvPr id="10" name="Freeform 16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8"/>
          <p:cNvGrpSpPr/>
          <p:nvPr/>
        </p:nvGrpSpPr>
        <p:grpSpPr>
          <a:xfrm>
            <a:off x="8318218" y="4524336"/>
            <a:ext cx="2401021" cy="2655984"/>
            <a:chOff x="7346434" y="3957897"/>
            <a:chExt cx="2621703" cy="2900101"/>
          </a:xfrm>
        </p:grpSpPr>
        <p:sp>
          <p:nvSpPr>
            <p:cNvPr id="13" name="Freeform 19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21"/>
          <p:cNvGrpSpPr/>
          <p:nvPr/>
        </p:nvGrpSpPr>
        <p:grpSpPr>
          <a:xfrm>
            <a:off x="8230380" y="2730141"/>
            <a:ext cx="3689367" cy="4403959"/>
            <a:chOff x="7346438" y="2049265"/>
            <a:chExt cx="4028463" cy="4808735"/>
          </a:xfrm>
        </p:grpSpPr>
        <p:sp>
          <p:nvSpPr>
            <p:cNvPr id="16" name="Freeform 22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4"/>
          <p:cNvGrpSpPr/>
          <p:nvPr/>
        </p:nvGrpSpPr>
        <p:grpSpPr>
          <a:xfrm>
            <a:off x="8318219" y="5395947"/>
            <a:ext cx="1756845" cy="1784373"/>
            <a:chOff x="7346434" y="4909620"/>
            <a:chExt cx="1918320" cy="1948378"/>
          </a:xfrm>
        </p:grpSpPr>
        <p:sp>
          <p:nvSpPr>
            <p:cNvPr id="19" name="Freeform 25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3"/>
          <p:cNvGrpSpPr/>
          <p:nvPr/>
        </p:nvGrpSpPr>
        <p:grpSpPr>
          <a:xfrm>
            <a:off x="7142402" y="2730140"/>
            <a:ext cx="692092" cy="692092"/>
            <a:chOff x="6369311" y="2040370"/>
            <a:chExt cx="755703" cy="755703"/>
          </a:xfrm>
        </p:grpSpPr>
        <p:sp>
          <p:nvSpPr>
            <p:cNvPr id="22" name="Oval 4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584205" y="2208373"/>
              <a:ext cx="325914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6"/>
          <p:cNvGrpSpPr/>
          <p:nvPr/>
        </p:nvGrpSpPr>
        <p:grpSpPr>
          <a:xfrm>
            <a:off x="7142402" y="3602081"/>
            <a:ext cx="692092" cy="692092"/>
            <a:chOff x="6369311" y="2992454"/>
            <a:chExt cx="755703" cy="755703"/>
          </a:xfrm>
        </p:grpSpPr>
        <p:sp>
          <p:nvSpPr>
            <p:cNvPr id="25" name="Oval 7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84205" y="3160455"/>
              <a:ext cx="325914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9"/>
          <p:cNvGrpSpPr/>
          <p:nvPr/>
        </p:nvGrpSpPr>
        <p:grpSpPr>
          <a:xfrm>
            <a:off x="7142402" y="4474022"/>
            <a:ext cx="692092" cy="692092"/>
            <a:chOff x="6369310" y="3944537"/>
            <a:chExt cx="755703" cy="755703"/>
          </a:xfrm>
        </p:grpSpPr>
        <p:sp>
          <p:nvSpPr>
            <p:cNvPr id="28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584204" y="4114593"/>
              <a:ext cx="325914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2"/>
          <p:cNvGrpSpPr/>
          <p:nvPr/>
        </p:nvGrpSpPr>
        <p:grpSpPr>
          <a:xfrm>
            <a:off x="7142402" y="5349723"/>
            <a:ext cx="692092" cy="692092"/>
            <a:chOff x="6369311" y="4900725"/>
            <a:chExt cx="755703" cy="755703"/>
          </a:xfrm>
        </p:grpSpPr>
        <p:sp>
          <p:nvSpPr>
            <p:cNvPr id="31" name="Oval 13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584205" y="5068728"/>
              <a:ext cx="325914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Rectangle 38"/>
          <p:cNvSpPr/>
          <p:nvPr/>
        </p:nvSpPr>
        <p:spPr>
          <a:xfrm>
            <a:off x="2611407" y="4770638"/>
            <a:ext cx="42794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Легализация «теневой» заработной платы.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9"/>
          <p:cNvGrpSpPr/>
          <p:nvPr/>
        </p:nvGrpSpPr>
        <p:grpSpPr>
          <a:xfrm>
            <a:off x="2065000" y="5786933"/>
            <a:ext cx="419805" cy="315056"/>
            <a:chOff x="789999" y="2242985"/>
            <a:chExt cx="504229" cy="378415"/>
          </a:xfrm>
        </p:grpSpPr>
        <p:sp>
          <p:nvSpPr>
            <p:cNvPr id="35" name="Rectangle 4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4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Rectangle 42"/>
          <p:cNvSpPr/>
          <p:nvPr/>
        </p:nvSpPr>
        <p:spPr>
          <a:xfrm>
            <a:off x="2630868" y="5624984"/>
            <a:ext cx="42794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налоговых расходов.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" name="Group 27"/>
          <p:cNvGrpSpPr/>
          <p:nvPr/>
        </p:nvGrpSpPr>
        <p:grpSpPr>
          <a:xfrm>
            <a:off x="2087580" y="2901944"/>
            <a:ext cx="419805" cy="315056"/>
            <a:chOff x="789999" y="2242985"/>
            <a:chExt cx="504229" cy="378415"/>
          </a:xfrm>
        </p:grpSpPr>
        <p:sp>
          <p:nvSpPr>
            <p:cNvPr id="3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30"/>
          <p:cNvSpPr/>
          <p:nvPr/>
        </p:nvSpPr>
        <p:spPr>
          <a:xfrm>
            <a:off x="2653448" y="2654868"/>
            <a:ext cx="46857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Сокращению задолженности по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налоговым и неналоговым платежам бюджета Новоалександровского городского округа.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" name="Group 31"/>
          <p:cNvGrpSpPr/>
          <p:nvPr/>
        </p:nvGrpSpPr>
        <p:grpSpPr>
          <a:xfrm>
            <a:off x="2087580" y="3861081"/>
            <a:ext cx="419805" cy="315056"/>
            <a:chOff x="789999" y="2242985"/>
            <a:chExt cx="504229" cy="378415"/>
          </a:xfrm>
        </p:grpSpPr>
        <p:sp>
          <p:nvSpPr>
            <p:cNvPr id="4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Rectangle 34"/>
          <p:cNvSpPr/>
          <p:nvPr/>
        </p:nvSpPr>
        <p:spPr>
          <a:xfrm>
            <a:off x="2595227" y="3643859"/>
            <a:ext cx="42794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вовлечение в хозяйственный оборот, объектов недвижимого имущества.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6" name="Group 35"/>
          <p:cNvGrpSpPr/>
          <p:nvPr/>
        </p:nvGrpSpPr>
        <p:grpSpPr>
          <a:xfrm>
            <a:off x="2087580" y="4843573"/>
            <a:ext cx="419805" cy="315056"/>
            <a:chOff x="789999" y="2242985"/>
            <a:chExt cx="504229" cy="378415"/>
          </a:xfrm>
        </p:grpSpPr>
        <p:sp>
          <p:nvSpPr>
            <p:cNvPr id="47" name="Rectangle 36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37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600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95935"/>
            <a:ext cx="10534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ОСНОВНЫЕ ПОКАЗАТЕЛИ СОЦИАЛЬНО-ЭКОНОМИЧЕСКОГО РАЗВИТИЯ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7106" y="1053700"/>
            <a:ext cx="5715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 Новоалександровского городского округа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2019-2022 гг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(чел.)</a:t>
            </a:r>
          </a:p>
        </p:txBody>
      </p:sp>
      <p:grpSp>
        <p:nvGrpSpPr>
          <p:cNvPr id="6" name="그룹 101">
            <a:extLst>
              <a:ext uri="{FF2B5EF4-FFF2-40B4-BE49-F238E27FC236}">
                <a16:creationId xmlns:a16="http://schemas.microsoft.com/office/drawing/2014/main" id="{A908DC2D-A36A-4A7F-A4D6-A3BBABD8D13C}"/>
              </a:ext>
            </a:extLst>
          </p:cNvPr>
          <p:cNvGrpSpPr/>
          <p:nvPr/>
        </p:nvGrpSpPr>
        <p:grpSpPr>
          <a:xfrm>
            <a:off x="3506084" y="3204138"/>
            <a:ext cx="3892427" cy="665942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7" name="Round Same Side Corner Rectangle 8">
              <a:extLst>
                <a:ext uri="{FF2B5EF4-FFF2-40B4-BE49-F238E27FC236}">
                  <a16:creationId xmlns:a16="http://schemas.microsoft.com/office/drawing/2014/main" id="{1A01B555-A9E6-4A53-9E54-FE4187B5656D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" name="Round Same Side Corner Rectangle 8">
              <a:extLst>
                <a:ext uri="{FF2B5EF4-FFF2-40B4-BE49-F238E27FC236}">
                  <a16:creationId xmlns:a16="http://schemas.microsoft.com/office/drawing/2014/main" id="{D41C463A-0F05-438B-A15F-9405C8392319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A39CE52F-718D-43E3-95CE-C2AAFF192AE2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0" name="Round Same Side Corner Rectangle 8">
              <a:extLst>
                <a:ext uri="{FF2B5EF4-FFF2-40B4-BE49-F238E27FC236}">
                  <a16:creationId xmlns:a16="http://schemas.microsoft.com/office/drawing/2014/main" id="{93905BE8-13C4-4420-B234-2E9BAC125A19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1" name="Round Same Side Corner Rectangle 8">
              <a:extLst>
                <a:ext uri="{FF2B5EF4-FFF2-40B4-BE49-F238E27FC236}">
                  <a16:creationId xmlns:a16="http://schemas.microsoft.com/office/drawing/2014/main" id="{5C52C68F-FA86-47CA-A3EB-8499DBD72E3D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2" name="Round Same Side Corner Rectangle 8">
              <a:extLst>
                <a:ext uri="{FF2B5EF4-FFF2-40B4-BE49-F238E27FC236}">
                  <a16:creationId xmlns:a16="http://schemas.microsoft.com/office/drawing/2014/main" id="{01892CCF-A61F-424C-A633-B494C80CB7A9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3" name="Round Same Side Corner Rectangle 8">
              <a:extLst>
                <a:ext uri="{FF2B5EF4-FFF2-40B4-BE49-F238E27FC236}">
                  <a16:creationId xmlns:a16="http://schemas.microsoft.com/office/drawing/2014/main" id="{BA3B04BE-E7E0-4DB8-A444-FA27FFA8862B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4" name="Round Same Side Corner Rectangle 8">
              <a:extLst>
                <a:ext uri="{FF2B5EF4-FFF2-40B4-BE49-F238E27FC236}">
                  <a16:creationId xmlns:a16="http://schemas.microsoft.com/office/drawing/2014/main" id="{38B11529-6501-4521-8D14-50AE31BF1DDD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5" name="Round Same Side Corner Rectangle 8">
              <a:extLst>
                <a:ext uri="{FF2B5EF4-FFF2-40B4-BE49-F238E27FC236}">
                  <a16:creationId xmlns:a16="http://schemas.microsoft.com/office/drawing/2014/main" id="{8C5DC27E-66D9-4B9E-8934-66BF0A19567F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6" name="Round Same Side Corner Rectangle 8">
              <a:extLst>
                <a:ext uri="{FF2B5EF4-FFF2-40B4-BE49-F238E27FC236}">
                  <a16:creationId xmlns:a16="http://schemas.microsoft.com/office/drawing/2014/main" id="{E397030C-D8C4-4797-9603-D3EEB472BC96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17" name="그룹 90">
            <a:extLst>
              <a:ext uri="{FF2B5EF4-FFF2-40B4-BE49-F238E27FC236}">
                <a16:creationId xmlns:a16="http://schemas.microsoft.com/office/drawing/2014/main" id="{C49F0A73-6A09-451F-AE17-CD113356C9B8}"/>
              </a:ext>
            </a:extLst>
          </p:cNvPr>
          <p:cNvGrpSpPr/>
          <p:nvPr/>
        </p:nvGrpSpPr>
        <p:grpSpPr>
          <a:xfrm>
            <a:off x="3531261" y="2361927"/>
            <a:ext cx="3892427" cy="598202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18" name="Round Same Side Corner Rectangle 8">
              <a:extLst>
                <a:ext uri="{FF2B5EF4-FFF2-40B4-BE49-F238E27FC236}">
                  <a16:creationId xmlns:a16="http://schemas.microsoft.com/office/drawing/2014/main" id="{0D3C6724-F3B2-41CC-ACB6-E62260096A43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9" name="Round Same Side Corner Rectangle 8">
              <a:extLst>
                <a:ext uri="{FF2B5EF4-FFF2-40B4-BE49-F238E27FC236}">
                  <a16:creationId xmlns:a16="http://schemas.microsoft.com/office/drawing/2014/main" id="{71ED05C2-E868-4345-8F53-3C5BDBB1F274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0" name="Round Same Side Corner Rectangle 8">
              <a:extLst>
                <a:ext uri="{FF2B5EF4-FFF2-40B4-BE49-F238E27FC236}">
                  <a16:creationId xmlns:a16="http://schemas.microsoft.com/office/drawing/2014/main" id="{4D1A1CEC-2247-4F7D-8B7D-C8A31DDEDB78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1" name="Round Same Side Corner Rectangle 8">
              <a:extLst>
                <a:ext uri="{FF2B5EF4-FFF2-40B4-BE49-F238E27FC236}">
                  <a16:creationId xmlns:a16="http://schemas.microsoft.com/office/drawing/2014/main" id="{DBF0BBC2-A235-4A42-92DE-8D986A5A4C1F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2" name="Round Same Side Corner Rectangle 8">
              <a:extLst>
                <a:ext uri="{FF2B5EF4-FFF2-40B4-BE49-F238E27FC236}">
                  <a16:creationId xmlns:a16="http://schemas.microsoft.com/office/drawing/2014/main" id="{5E00C79F-F6DA-425F-B9A1-33AB829707E5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3" name="Round Same Side Corner Rectangle 8">
              <a:extLst>
                <a:ext uri="{FF2B5EF4-FFF2-40B4-BE49-F238E27FC236}">
                  <a16:creationId xmlns:a16="http://schemas.microsoft.com/office/drawing/2014/main" id="{0D61BDCA-CFD0-46EB-BAA1-84E0432765CA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4" name="Round Same Side Corner Rectangle 8">
              <a:extLst>
                <a:ext uri="{FF2B5EF4-FFF2-40B4-BE49-F238E27FC236}">
                  <a16:creationId xmlns:a16="http://schemas.microsoft.com/office/drawing/2014/main" id="{058E6C32-7EC9-465C-9B48-15E2524157D5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5" name="Round Same Side Corner Rectangle 8">
              <a:extLst>
                <a:ext uri="{FF2B5EF4-FFF2-40B4-BE49-F238E27FC236}">
                  <a16:creationId xmlns:a16="http://schemas.microsoft.com/office/drawing/2014/main" id="{27A21FA6-CE68-4B5E-B898-506A5652E01F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6" name="Round Same Side Corner Rectangle 8">
              <a:extLst>
                <a:ext uri="{FF2B5EF4-FFF2-40B4-BE49-F238E27FC236}">
                  <a16:creationId xmlns:a16="http://schemas.microsoft.com/office/drawing/2014/main" id="{6EB3A8D2-5143-469E-A80C-25B57139990C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7" name="Round Same Side Corner Rectangle 8">
              <a:extLst>
                <a:ext uri="{FF2B5EF4-FFF2-40B4-BE49-F238E27FC236}">
                  <a16:creationId xmlns:a16="http://schemas.microsoft.com/office/drawing/2014/main" id="{CCAB275D-EAAE-4BF8-8026-368E671A29D9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28" name="그룹 112">
            <a:extLst>
              <a:ext uri="{FF2B5EF4-FFF2-40B4-BE49-F238E27FC236}">
                <a16:creationId xmlns:a16="http://schemas.microsoft.com/office/drawing/2014/main" id="{16FB677E-5FDB-4CE9-A557-09CACED88328}"/>
              </a:ext>
            </a:extLst>
          </p:cNvPr>
          <p:cNvGrpSpPr/>
          <p:nvPr/>
        </p:nvGrpSpPr>
        <p:grpSpPr>
          <a:xfrm>
            <a:off x="3506084" y="4209587"/>
            <a:ext cx="3892427" cy="644369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29" name="Round Same Side Corner Rectangle 8">
              <a:extLst>
                <a:ext uri="{FF2B5EF4-FFF2-40B4-BE49-F238E27FC236}">
                  <a16:creationId xmlns:a16="http://schemas.microsoft.com/office/drawing/2014/main" id="{84CC9696-CB70-4B4F-A7AE-5738FD4E408D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0" name="Round Same Side Corner Rectangle 8">
              <a:extLst>
                <a:ext uri="{FF2B5EF4-FFF2-40B4-BE49-F238E27FC236}">
                  <a16:creationId xmlns:a16="http://schemas.microsoft.com/office/drawing/2014/main" id="{9B8AAC0A-24F5-47CA-A4F6-970E46AF8A66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1" name="Round Same Side Corner Rectangle 8">
              <a:extLst>
                <a:ext uri="{FF2B5EF4-FFF2-40B4-BE49-F238E27FC236}">
                  <a16:creationId xmlns:a16="http://schemas.microsoft.com/office/drawing/2014/main" id="{B448A570-30F6-416C-9755-1FF94EDA0959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2" name="Round Same Side Corner Rectangle 8">
              <a:extLst>
                <a:ext uri="{FF2B5EF4-FFF2-40B4-BE49-F238E27FC236}">
                  <a16:creationId xmlns:a16="http://schemas.microsoft.com/office/drawing/2014/main" id="{E61AE0D4-A3E6-4370-8204-C23FC2F57903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3" name="Round Same Side Corner Rectangle 8">
              <a:extLst>
                <a:ext uri="{FF2B5EF4-FFF2-40B4-BE49-F238E27FC236}">
                  <a16:creationId xmlns:a16="http://schemas.microsoft.com/office/drawing/2014/main" id="{8E3F2508-9298-49D0-AC83-7AB95AF5F8FE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4" name="Round Same Side Corner Rectangle 8">
              <a:extLst>
                <a:ext uri="{FF2B5EF4-FFF2-40B4-BE49-F238E27FC236}">
                  <a16:creationId xmlns:a16="http://schemas.microsoft.com/office/drawing/2014/main" id="{1C5E551F-D3FF-4D43-BFC8-128DB4437630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5" name="Round Same Side Corner Rectangle 8">
              <a:extLst>
                <a:ext uri="{FF2B5EF4-FFF2-40B4-BE49-F238E27FC236}">
                  <a16:creationId xmlns:a16="http://schemas.microsoft.com/office/drawing/2014/main" id="{A2625222-7587-44FE-A6CC-A8052688F605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6" name="Round Same Side Corner Rectangle 8">
              <a:extLst>
                <a:ext uri="{FF2B5EF4-FFF2-40B4-BE49-F238E27FC236}">
                  <a16:creationId xmlns:a16="http://schemas.microsoft.com/office/drawing/2014/main" id="{E5ACA2B1-D3D5-4D51-A089-8CD8BB9EF604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7" name="Round Same Side Corner Rectangle 8">
              <a:extLst>
                <a:ext uri="{FF2B5EF4-FFF2-40B4-BE49-F238E27FC236}">
                  <a16:creationId xmlns:a16="http://schemas.microsoft.com/office/drawing/2014/main" id="{49BDF1A4-3D03-445B-9646-2E91FC4B2E0E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8" name="Round Same Side Corner Rectangle 8">
              <a:extLst>
                <a:ext uri="{FF2B5EF4-FFF2-40B4-BE49-F238E27FC236}">
                  <a16:creationId xmlns:a16="http://schemas.microsoft.com/office/drawing/2014/main" id="{47D0483C-9E65-4D70-8CA9-5848DE0A2A3F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83A51D99-7A19-49B0-9BC4-8AC0F5FC6E03}"/>
              </a:ext>
            </a:extLst>
          </p:cNvPr>
          <p:cNvSpPr txBox="1"/>
          <p:nvPr/>
        </p:nvSpPr>
        <p:spPr>
          <a:xfrm>
            <a:off x="2347589" y="4404587"/>
            <a:ext cx="1203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2021 г.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9C60AB9-7BFA-4AB1-9F91-582CC8CAD507}"/>
              </a:ext>
            </a:extLst>
          </p:cNvPr>
          <p:cNvSpPr txBox="1"/>
          <p:nvPr/>
        </p:nvSpPr>
        <p:spPr>
          <a:xfrm>
            <a:off x="2217294" y="3537109"/>
            <a:ext cx="1422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2020 г.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21000F9-A02B-4B19-B829-2FE3C1F1C902}"/>
              </a:ext>
            </a:extLst>
          </p:cNvPr>
          <p:cNvSpPr txBox="1"/>
          <p:nvPr/>
        </p:nvSpPr>
        <p:spPr>
          <a:xfrm>
            <a:off x="2217294" y="2592922"/>
            <a:ext cx="1470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2019 г.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07255" y="2661028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64 450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7507255" y="3583275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63 778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7507255" y="4514299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63 445</a:t>
            </a:r>
            <a:endParaRPr lang="ru-RU" dirty="0"/>
          </a:p>
        </p:txBody>
      </p:sp>
      <p:grpSp>
        <p:nvGrpSpPr>
          <p:cNvPr id="58" name="그룹 112">
            <a:extLst>
              <a:ext uri="{FF2B5EF4-FFF2-40B4-BE49-F238E27FC236}">
                <a16:creationId xmlns:a16="http://schemas.microsoft.com/office/drawing/2014/main" id="{16FB677E-5FDB-4CE9-A557-09CACED88328}"/>
              </a:ext>
            </a:extLst>
          </p:cNvPr>
          <p:cNvGrpSpPr/>
          <p:nvPr/>
        </p:nvGrpSpPr>
        <p:grpSpPr>
          <a:xfrm>
            <a:off x="3506084" y="5123138"/>
            <a:ext cx="3892427" cy="644369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59" name="Round Same Side Corner Rectangle 8">
              <a:extLst>
                <a:ext uri="{FF2B5EF4-FFF2-40B4-BE49-F238E27FC236}">
                  <a16:creationId xmlns:a16="http://schemas.microsoft.com/office/drawing/2014/main" id="{84CC9696-CB70-4B4F-A7AE-5738FD4E408D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0" name="Round Same Side Corner Rectangle 8">
              <a:extLst>
                <a:ext uri="{FF2B5EF4-FFF2-40B4-BE49-F238E27FC236}">
                  <a16:creationId xmlns:a16="http://schemas.microsoft.com/office/drawing/2014/main" id="{9B8AAC0A-24F5-47CA-A4F6-970E46AF8A66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1" name="Round Same Side Corner Rectangle 8">
              <a:extLst>
                <a:ext uri="{FF2B5EF4-FFF2-40B4-BE49-F238E27FC236}">
                  <a16:creationId xmlns:a16="http://schemas.microsoft.com/office/drawing/2014/main" id="{B448A570-30F6-416C-9755-1FF94EDA0959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2" name="Round Same Side Corner Rectangle 8">
              <a:extLst>
                <a:ext uri="{FF2B5EF4-FFF2-40B4-BE49-F238E27FC236}">
                  <a16:creationId xmlns:a16="http://schemas.microsoft.com/office/drawing/2014/main" id="{E61AE0D4-A3E6-4370-8204-C23FC2F57903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3" name="Round Same Side Corner Rectangle 8">
              <a:extLst>
                <a:ext uri="{FF2B5EF4-FFF2-40B4-BE49-F238E27FC236}">
                  <a16:creationId xmlns:a16="http://schemas.microsoft.com/office/drawing/2014/main" id="{8E3F2508-9298-49D0-AC83-7AB95AF5F8FE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4" name="Round Same Side Corner Rectangle 8">
              <a:extLst>
                <a:ext uri="{FF2B5EF4-FFF2-40B4-BE49-F238E27FC236}">
                  <a16:creationId xmlns:a16="http://schemas.microsoft.com/office/drawing/2014/main" id="{1C5E551F-D3FF-4D43-BFC8-128DB4437630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5" name="Round Same Side Corner Rectangle 8">
              <a:extLst>
                <a:ext uri="{FF2B5EF4-FFF2-40B4-BE49-F238E27FC236}">
                  <a16:creationId xmlns:a16="http://schemas.microsoft.com/office/drawing/2014/main" id="{A2625222-7587-44FE-A6CC-A8052688F605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6" name="Round Same Side Corner Rectangle 8">
              <a:extLst>
                <a:ext uri="{FF2B5EF4-FFF2-40B4-BE49-F238E27FC236}">
                  <a16:creationId xmlns:a16="http://schemas.microsoft.com/office/drawing/2014/main" id="{E5ACA2B1-D3D5-4D51-A089-8CD8BB9EF604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7" name="Round Same Side Corner Rectangle 8">
              <a:extLst>
                <a:ext uri="{FF2B5EF4-FFF2-40B4-BE49-F238E27FC236}">
                  <a16:creationId xmlns:a16="http://schemas.microsoft.com/office/drawing/2014/main" id="{49BDF1A4-3D03-445B-9646-2E91FC4B2E0E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8" name="Round Same Side Corner Rectangle 8">
              <a:extLst>
                <a:ext uri="{FF2B5EF4-FFF2-40B4-BE49-F238E27FC236}">
                  <a16:creationId xmlns:a16="http://schemas.microsoft.com/office/drawing/2014/main" id="{47D0483C-9E65-4D70-8CA9-5848DE0A2A3F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83A51D99-7A19-49B0-9BC4-8AC0F5FC6E03}"/>
              </a:ext>
            </a:extLst>
          </p:cNvPr>
          <p:cNvSpPr txBox="1"/>
          <p:nvPr/>
        </p:nvSpPr>
        <p:spPr>
          <a:xfrm>
            <a:off x="2347589" y="5318138"/>
            <a:ext cx="1203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2022 г.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507255" y="5427850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63 510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493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097" y="68935"/>
            <a:ext cx="11677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Деятельность органов местного самоуправления направленная на увеличение поступления налоговых и неналоговых доходов  в </a:t>
            </a:r>
            <a:r>
              <a:rPr lang="ru-RU" sz="20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бюджет</a:t>
            </a:r>
          </a:p>
          <a:p>
            <a:pPr algn="ctr"/>
            <a:r>
              <a:rPr lang="ru-RU" sz="2000" b="1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Новоалександровского городского округа</a:t>
            </a:r>
            <a:endParaRPr lang="ru-RU" sz="2000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4897" y="1041645"/>
            <a:ext cx="102843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увеличения доходов местного бюджета, Постановлением администрации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Новоалександровского городского округа Ставропольского края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1644 от 31.10.2018 г.,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консолидации бюджетных средств в целях оздоровления муниципальных финансов Новоалександровского городского округа Ставропольского края на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2018-2024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в соответствии с которой определены основные  мероприятия направленные на мобилизацию доходов:</a:t>
            </a:r>
          </a:p>
        </p:txBody>
      </p:sp>
      <p:grpSp>
        <p:nvGrpSpPr>
          <p:cNvPr id="9" name="Group 15"/>
          <p:cNvGrpSpPr/>
          <p:nvPr/>
        </p:nvGrpSpPr>
        <p:grpSpPr>
          <a:xfrm>
            <a:off x="8318222" y="3648305"/>
            <a:ext cx="3045194" cy="3532017"/>
            <a:chOff x="7346437" y="3001349"/>
            <a:chExt cx="3325083" cy="3856651"/>
          </a:xfrm>
        </p:grpSpPr>
        <p:sp>
          <p:nvSpPr>
            <p:cNvPr id="10" name="Freeform 16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8"/>
          <p:cNvGrpSpPr/>
          <p:nvPr/>
        </p:nvGrpSpPr>
        <p:grpSpPr>
          <a:xfrm>
            <a:off x="8318218" y="4524336"/>
            <a:ext cx="2401021" cy="2655984"/>
            <a:chOff x="7346434" y="3957897"/>
            <a:chExt cx="2621703" cy="2900101"/>
          </a:xfrm>
        </p:grpSpPr>
        <p:sp>
          <p:nvSpPr>
            <p:cNvPr id="13" name="Freeform 19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21"/>
          <p:cNvGrpSpPr/>
          <p:nvPr/>
        </p:nvGrpSpPr>
        <p:grpSpPr>
          <a:xfrm>
            <a:off x="8230380" y="2730141"/>
            <a:ext cx="3689367" cy="4403959"/>
            <a:chOff x="7346438" y="2049265"/>
            <a:chExt cx="4028463" cy="4808735"/>
          </a:xfrm>
        </p:grpSpPr>
        <p:sp>
          <p:nvSpPr>
            <p:cNvPr id="16" name="Freeform 22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4"/>
          <p:cNvGrpSpPr/>
          <p:nvPr/>
        </p:nvGrpSpPr>
        <p:grpSpPr>
          <a:xfrm>
            <a:off x="8318219" y="5395947"/>
            <a:ext cx="1756845" cy="1784373"/>
            <a:chOff x="7346434" y="4909620"/>
            <a:chExt cx="1918320" cy="1948378"/>
          </a:xfrm>
        </p:grpSpPr>
        <p:sp>
          <p:nvSpPr>
            <p:cNvPr id="19" name="Freeform 25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3"/>
          <p:cNvGrpSpPr/>
          <p:nvPr/>
        </p:nvGrpSpPr>
        <p:grpSpPr>
          <a:xfrm>
            <a:off x="7142402" y="2730140"/>
            <a:ext cx="692092" cy="692092"/>
            <a:chOff x="6369311" y="2040370"/>
            <a:chExt cx="755703" cy="755703"/>
          </a:xfrm>
        </p:grpSpPr>
        <p:sp>
          <p:nvSpPr>
            <p:cNvPr id="22" name="Oval 4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584205" y="2208373"/>
              <a:ext cx="325914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6"/>
          <p:cNvGrpSpPr/>
          <p:nvPr/>
        </p:nvGrpSpPr>
        <p:grpSpPr>
          <a:xfrm>
            <a:off x="7142402" y="3602081"/>
            <a:ext cx="692092" cy="692092"/>
            <a:chOff x="6369311" y="2992454"/>
            <a:chExt cx="755703" cy="755703"/>
          </a:xfrm>
        </p:grpSpPr>
        <p:sp>
          <p:nvSpPr>
            <p:cNvPr id="25" name="Oval 7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84205" y="3160455"/>
              <a:ext cx="325914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9"/>
          <p:cNvGrpSpPr/>
          <p:nvPr/>
        </p:nvGrpSpPr>
        <p:grpSpPr>
          <a:xfrm>
            <a:off x="7142402" y="4474022"/>
            <a:ext cx="692092" cy="692092"/>
            <a:chOff x="6369310" y="3944537"/>
            <a:chExt cx="755703" cy="755703"/>
          </a:xfrm>
        </p:grpSpPr>
        <p:sp>
          <p:nvSpPr>
            <p:cNvPr id="28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584204" y="4114593"/>
              <a:ext cx="325914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2"/>
          <p:cNvGrpSpPr/>
          <p:nvPr/>
        </p:nvGrpSpPr>
        <p:grpSpPr>
          <a:xfrm>
            <a:off x="7142402" y="5349723"/>
            <a:ext cx="692092" cy="692092"/>
            <a:chOff x="6369311" y="4900725"/>
            <a:chExt cx="755703" cy="755703"/>
          </a:xfrm>
        </p:grpSpPr>
        <p:sp>
          <p:nvSpPr>
            <p:cNvPr id="31" name="Oval 13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584205" y="5068728"/>
              <a:ext cx="325914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Rectangle 38"/>
          <p:cNvSpPr/>
          <p:nvPr/>
        </p:nvSpPr>
        <p:spPr>
          <a:xfrm>
            <a:off x="2611407" y="4770638"/>
            <a:ext cx="42794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Легализация «теневой» заработной платы.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9"/>
          <p:cNvGrpSpPr/>
          <p:nvPr/>
        </p:nvGrpSpPr>
        <p:grpSpPr>
          <a:xfrm>
            <a:off x="2065000" y="5786933"/>
            <a:ext cx="419805" cy="315056"/>
            <a:chOff x="789999" y="2242985"/>
            <a:chExt cx="504229" cy="378415"/>
          </a:xfrm>
        </p:grpSpPr>
        <p:sp>
          <p:nvSpPr>
            <p:cNvPr id="35" name="Rectangle 4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4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Rectangle 42"/>
          <p:cNvSpPr/>
          <p:nvPr/>
        </p:nvSpPr>
        <p:spPr>
          <a:xfrm>
            <a:off x="2630868" y="5624984"/>
            <a:ext cx="42794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налоговых расходов.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" name="Group 27"/>
          <p:cNvGrpSpPr/>
          <p:nvPr/>
        </p:nvGrpSpPr>
        <p:grpSpPr>
          <a:xfrm>
            <a:off x="2087580" y="2901944"/>
            <a:ext cx="419805" cy="315056"/>
            <a:chOff x="789999" y="2242985"/>
            <a:chExt cx="504229" cy="378415"/>
          </a:xfrm>
        </p:grpSpPr>
        <p:sp>
          <p:nvSpPr>
            <p:cNvPr id="3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30"/>
          <p:cNvSpPr/>
          <p:nvPr/>
        </p:nvSpPr>
        <p:spPr>
          <a:xfrm>
            <a:off x="2653448" y="2654868"/>
            <a:ext cx="46857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Сокращению задолженности по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налоговым и неналоговым платежам бюджета Новоалександровского городского округа.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" name="Group 31"/>
          <p:cNvGrpSpPr/>
          <p:nvPr/>
        </p:nvGrpSpPr>
        <p:grpSpPr>
          <a:xfrm>
            <a:off x="2087580" y="3861081"/>
            <a:ext cx="419805" cy="315056"/>
            <a:chOff x="789999" y="2242985"/>
            <a:chExt cx="504229" cy="378415"/>
          </a:xfrm>
        </p:grpSpPr>
        <p:sp>
          <p:nvSpPr>
            <p:cNvPr id="4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Rectangle 34"/>
          <p:cNvSpPr/>
          <p:nvPr/>
        </p:nvSpPr>
        <p:spPr>
          <a:xfrm>
            <a:off x="2595227" y="3643859"/>
            <a:ext cx="42794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вовлечение в хозяйственный оборот, объектов недвижимого имущества.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6" name="Group 35"/>
          <p:cNvGrpSpPr/>
          <p:nvPr/>
        </p:nvGrpSpPr>
        <p:grpSpPr>
          <a:xfrm>
            <a:off x="2087580" y="4843573"/>
            <a:ext cx="419805" cy="315056"/>
            <a:chOff x="789999" y="2242985"/>
            <a:chExt cx="504229" cy="378415"/>
          </a:xfrm>
        </p:grpSpPr>
        <p:sp>
          <p:nvSpPr>
            <p:cNvPr id="47" name="Rectangle 36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37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902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0746" y="174889"/>
            <a:ext cx="9267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ОСНОВНЫЕ ПОКАЗАТЕЛИ СОЦИАЛЬНО-ЭКОНОМИЧЕСКОГО РАЗВИТИЯ.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371821"/>
              </p:ext>
            </p:extLst>
          </p:nvPr>
        </p:nvGraphicFramePr>
        <p:xfrm>
          <a:off x="696000" y="1097313"/>
          <a:ext cx="10799999" cy="46767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7834">
                  <a:extLst>
                    <a:ext uri="{9D8B030D-6E8A-4147-A177-3AD203B41FA5}">
                      <a16:colId xmlns:a16="http://schemas.microsoft.com/office/drawing/2014/main" val="3477170224"/>
                    </a:ext>
                  </a:extLst>
                </a:gridCol>
                <a:gridCol w="1221285">
                  <a:extLst>
                    <a:ext uri="{9D8B030D-6E8A-4147-A177-3AD203B41FA5}">
                      <a16:colId xmlns:a16="http://schemas.microsoft.com/office/drawing/2014/main" val="1255774239"/>
                    </a:ext>
                  </a:extLst>
                </a:gridCol>
                <a:gridCol w="1217865">
                  <a:extLst>
                    <a:ext uri="{9D8B030D-6E8A-4147-A177-3AD203B41FA5}">
                      <a16:colId xmlns:a16="http://schemas.microsoft.com/office/drawing/2014/main" val="4032196106"/>
                    </a:ext>
                  </a:extLst>
                </a:gridCol>
                <a:gridCol w="1204181">
                  <a:extLst>
                    <a:ext uri="{9D8B030D-6E8A-4147-A177-3AD203B41FA5}">
                      <a16:colId xmlns:a16="http://schemas.microsoft.com/office/drawing/2014/main" val="2931246916"/>
                    </a:ext>
                  </a:extLst>
                </a:gridCol>
                <a:gridCol w="1144716">
                  <a:extLst>
                    <a:ext uri="{9D8B030D-6E8A-4147-A177-3AD203B41FA5}">
                      <a16:colId xmlns:a16="http://schemas.microsoft.com/office/drawing/2014/main" val="1653922224"/>
                    </a:ext>
                  </a:extLst>
                </a:gridCol>
                <a:gridCol w="1109119">
                  <a:extLst>
                    <a:ext uri="{9D8B030D-6E8A-4147-A177-3AD203B41FA5}">
                      <a16:colId xmlns:a16="http://schemas.microsoft.com/office/drawing/2014/main" val="1578547611"/>
                    </a:ext>
                  </a:extLst>
                </a:gridCol>
                <a:gridCol w="1170000">
                  <a:extLst>
                    <a:ext uri="{9D8B030D-6E8A-4147-A177-3AD203B41FA5}">
                      <a16:colId xmlns:a16="http://schemas.microsoft.com/office/drawing/2014/main" val="1987183381"/>
                    </a:ext>
                  </a:extLst>
                </a:gridCol>
                <a:gridCol w="1214999">
                  <a:extLst>
                    <a:ext uri="{9D8B030D-6E8A-4147-A177-3AD203B41FA5}">
                      <a16:colId xmlns:a16="http://schemas.microsoft.com/office/drawing/2014/main" val="2127315255"/>
                    </a:ext>
                  </a:extLst>
                </a:gridCol>
              </a:tblGrid>
              <a:tr h="23939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179796"/>
                  </a:ext>
                </a:extLst>
              </a:tr>
              <a:tr h="7373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к 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к 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к </a:t>
                      </a:r>
                      <a:endParaRPr lang="ru-RU" sz="160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286722"/>
                  </a:ext>
                </a:extLst>
              </a:tr>
              <a:tr h="3926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7008206"/>
                  </a:ext>
                </a:extLst>
              </a:tr>
              <a:tr h="679876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Население, тыс. чел.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391431"/>
                  </a:ext>
                </a:extLst>
              </a:tr>
              <a:tr h="469210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074620"/>
                  </a:ext>
                </a:extLst>
              </a:tr>
              <a:tr h="708603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платы, </a:t>
                      </a:r>
                      <a:endParaRPr lang="ru-RU" sz="14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3 072 642,20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389 843,80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692 778,10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4 325 990,3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317 201,60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302 934,3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633 212,2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2392910"/>
                  </a:ext>
                </a:extLst>
              </a:tr>
              <a:tr h="478786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плата,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29 739,90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32 220,60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35 568,10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41 772,3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2 480,70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3 347,5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6 204,2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0898807"/>
                  </a:ext>
                </a:extLst>
              </a:tr>
              <a:tr h="9575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зарегистрированной безработицы (на конец года),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5" marR="8935" marT="89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783394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314825" y="606683"/>
            <a:ext cx="1430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46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4735</Words>
  <Application>Microsoft Office PowerPoint</Application>
  <PresentationFormat>Широкоэкранный</PresentationFormat>
  <Paragraphs>808</Paragraphs>
  <Slides>39</Slides>
  <Notes>7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53" baseType="lpstr">
      <vt:lpstr>맑은 고딕</vt:lpstr>
      <vt:lpstr>Meiryo UI</vt:lpstr>
      <vt:lpstr>微软雅黑</vt:lpstr>
      <vt:lpstr>Agency FB</vt:lpstr>
      <vt:lpstr>Arial</vt:lpstr>
      <vt:lpstr>Calibri</vt:lpstr>
      <vt:lpstr>Calibri Light</vt:lpstr>
      <vt:lpstr>Century Gothic</vt:lpstr>
      <vt:lpstr>等线</vt:lpstr>
      <vt:lpstr>Segoe Print</vt:lpstr>
      <vt:lpstr>Times New Roman</vt:lpstr>
      <vt:lpstr>Wingdings</vt:lpstr>
      <vt:lpstr>方正兰亭黑简体</vt:lpstr>
      <vt:lpstr>Тема Office</vt:lpstr>
      <vt:lpstr>Бюджет для граждан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Долговая политика и муниципальный долг  Новоалександровского  городского округа</vt:lpstr>
      <vt:lpstr>Исполнение доходной части бюджета Новоалександровского городского округа по налоговым и неналоговым доходам</vt:lpstr>
      <vt:lpstr>Исполнение доходной части бюджета Новоалександровского городского округа по безвозмездным поступлениям</vt:lpstr>
      <vt:lpstr>Презентация PowerPoint</vt:lpstr>
      <vt:lpstr>Сведения о налоговых расходах, предоставленных в соответствии с решениями Совета депутатов Новоалександровского городского округа  в 2020-2022 г.г.</vt:lpstr>
      <vt:lpstr>Доходы бюджета Новоалександровского городского округа на 1 жителя в сравнении с аналогичными показателями других муниципальных образований Ставропольского края за 2022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AdminPr</dc:creator>
  <cp:lastModifiedBy>Надежда Сухорукова</cp:lastModifiedBy>
  <cp:revision>111</cp:revision>
  <cp:lastPrinted>2023-04-12T11:13:36Z</cp:lastPrinted>
  <dcterms:created xsi:type="dcterms:W3CDTF">2023-04-04T13:05:27Z</dcterms:created>
  <dcterms:modified xsi:type="dcterms:W3CDTF">2023-04-13T06:31:17Z</dcterms:modified>
</cp:coreProperties>
</file>